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8" Type="http://schemas.openxmlformats.org/officeDocument/2006/relationships/viewProps" Target="viewProps.xml" /><Relationship Id="rId17" Type="http://schemas.openxmlformats.org/officeDocument/2006/relationships/presProps" Target="presProps.xml" /><Relationship Id="rId1" Type="http://schemas.openxmlformats.org/officeDocument/2006/relationships/slideMaster" Target="slideMasters/slideMaster1.xml" /><Relationship Id="rId20" Type="http://schemas.openxmlformats.org/officeDocument/2006/relationships/tableStyles" Target="tableStyles.xml" /><Relationship Id="rId19"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8.xml" /><Relationship Id="rId3" Type="http://schemas.openxmlformats.org/officeDocument/2006/relationships/hyperlink" Target="https://www.mathjax.org/" TargetMode="External" /><Relationship Id="rId2" Type="http://schemas.openxmlformats.org/officeDocument/2006/relationships/image" Target="../media/image5.png" /></Relationships>
</file>

<file path=ppt/slides/_rels/slide11.xml.rels><?xml version="1.0" encoding="UTF-8"?><Relationships xmlns="http://schemas.openxmlformats.org/package/2006/relationships"><Relationship Id="rId1" Type="http://schemas.openxmlformats.org/officeDocument/2006/relationships/slideLayout" Target="../slideLayouts/slideLayout8.xml" /><Relationship Id="rId3" Type="http://schemas.openxmlformats.org/officeDocument/2006/relationships/hyperlink" Target="https://www.mkdocs.org/" TargetMode="External" /><Relationship Id="rId2" Type="http://schemas.openxmlformats.org/officeDocument/2006/relationships/image" Target="../media/image6.png" /></Relationships>
</file>

<file path=ppt/slides/_rels/slide12.xml.rels><?xml version="1.0" encoding="UTF-8"?><Relationships xmlns="http://schemas.openxmlformats.org/package/2006/relationships"><Relationship Id="rId1" Type="http://schemas.openxmlformats.org/officeDocument/2006/relationships/slideLayout" Target="../slideLayouts/slideLayout8.xml" /><Relationship Id="rId3" Type="http://schemas.openxmlformats.org/officeDocument/2006/relationships/hyperlink" Target="https://squidfunk.github.io/mkdocs-material/" TargetMode="External" /><Relationship Id="rId2" Type="http://schemas.openxmlformats.org/officeDocument/2006/relationships/image" Target="../media/image7.png" /></Relationships>
</file>

<file path=ppt/slides/_rels/slide13.xml.rels><?xml version="1.0" encoding="UTF-8"?><Relationships xmlns="http://schemas.openxmlformats.org/package/2006/relationships"><Relationship Id="rId1" Type="http://schemas.openxmlformats.org/officeDocument/2006/relationships/slideLayout" Target="../slideLayouts/slideLayout8.xml" /><Relationship Id="rId3" Type="http://schemas.openxmlformats.org/officeDocument/2006/relationships/hyperlink" Target="https://pandoc.org/" TargetMode="External" /><Relationship Id="rId2" Type="http://schemas.openxmlformats.org/officeDocument/2006/relationships/image" Target="../media/image8.png"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rmarkdown.rstudio.com/articles_intro.html" TargetMode="External" /></Relationships>
</file>

<file path=ppt/slides/_rels/slide1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8.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8.xml" /><Relationship Id="rId3" Type="http://schemas.openxmlformats.org/officeDocument/2006/relationships/hyperlink" Target="https://en.wikipedia.org/wiki/Markdown#:~:text=Markdown%20is%20a%20lightweight%20markup%20language%20with%20plain,formats%20using%20a%20tool%20by%20the%20same%20name." TargetMode="External" /><Relationship Id="rId2" Type="http://schemas.openxmlformats.org/officeDocument/2006/relationships/image" Target="../media/image1.png" /></Relationships>
</file>

<file path=ppt/slides/_rels/slide6.xml.rels><?xml version="1.0" encoding="UTF-8"?><Relationships xmlns="http://schemas.openxmlformats.org/package/2006/relationships"><Relationship Id="rId1" Type="http://schemas.openxmlformats.org/officeDocument/2006/relationships/slideLayout" Target="../slideLayouts/slideLayout8.xml" /><Relationship Id="rId3" Type="http://schemas.openxmlformats.org/officeDocument/2006/relationships/hyperlink" Target="https://github.com/adam-p/markdown-here/wiki/Markdown-Cheatsheet" TargetMode="External" /><Relationship Id="rId2" Type="http://schemas.openxmlformats.org/officeDocument/2006/relationships/image" Target="../media/image2.png" /></Relationships>
</file>

<file path=ppt/slides/_rels/slide7.xml.rels><?xml version="1.0" encoding="UTF-8"?><Relationships xmlns="http://schemas.openxmlformats.org/package/2006/relationships"><Relationship Id="rId1" Type="http://schemas.openxmlformats.org/officeDocument/2006/relationships/slideLayout" Target="../slideLayouts/slideLayout8.xml" /><Relationship Id="rId3" Type="http://schemas.openxmlformats.org/officeDocument/2006/relationships/hyperlink" Target="https://www.markdowntutorial.com/" TargetMode="External" /><Relationship Id="rId2" Type="http://schemas.openxmlformats.org/officeDocument/2006/relationships/image" Target="../media/image3.png" /></Relationships>
</file>

<file path=ppt/slides/_rels/slide8.xml.rels><?xml version="1.0" encoding="UTF-8"?><Relationships xmlns="http://schemas.openxmlformats.org/package/2006/relationships"><Relationship Id="rId1" Type="http://schemas.openxmlformats.org/officeDocument/2006/relationships/slideLayout" Target="../slideLayouts/slideLayout8.xml" /><Relationship Id="rId3" Type="http://schemas.openxmlformats.org/officeDocument/2006/relationships/hyperlink" Target="https://github.com/retext-project/retext" TargetMode="External" /><Relationship Id="rId2" Type="http://schemas.openxmlformats.org/officeDocument/2006/relationships/image" Target="../media/image4.png"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MANE 3351</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MathJax</a:t>
            </a:r>
          </a:p>
          <a:p>
            <a:pPr lvl="0" indent="0" marL="1270000">
              <a:buNone/>
            </a:pPr>
            <a:r>
              <a:rPr sz="2000"/>
              <a:t>Javascript display engine to display mathematical equations in LaTex or MathML on browsers.</a:t>
            </a:r>
          </a:p>
        </p:txBody>
      </p:sp>
      <p:pic>
        <p:nvPicPr>
          <p:cNvPr descr="images/mathjax.png" id="0" name="Picture 1"/>
          <p:cNvPicPr>
            <a:picLocks noGrp="1" noChangeAspect="1"/>
          </p:cNvPicPr>
          <p:nvPr/>
        </p:nvPicPr>
        <p:blipFill>
          <a:blip r:embed="rId2"/>
          <a:stretch>
            <a:fillRect/>
          </a:stretch>
        </p:blipFill>
        <p:spPr bwMode="auto">
          <a:xfrm>
            <a:off x="3568700" y="711200"/>
            <a:ext cx="5105400" cy="28575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MathJax</a:t>
            </a:r>
          </a:p>
        </p:txBody>
      </p:sp>
      <p:sp>
        <p:nvSpPr>
          <p:cNvPr id="3" name="Content Placeholder 2"/>
          <p:cNvSpPr>
            <a:spLocks noGrp="1"/>
          </p:cNvSpPr>
          <p:nvPr>
            <p:ph idx="1"/>
          </p:nvPr>
        </p:nvSpPr>
        <p:spPr/>
        <p:txBody>
          <a:bodyPr/>
          <a:lstStyle/>
          <a:p>
            <a:pPr lvl="0" indent="0" marL="0">
              <a:buNone/>
            </a:pPr>
            <a:r>
              <a:rPr>
                <a:hlinkClick r:id="rId3"/>
              </a:rPr>
              <a:t>Source:</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MkDocs</a:t>
            </a:r>
          </a:p>
        </p:txBody>
      </p:sp>
      <p:pic>
        <p:nvPicPr>
          <p:cNvPr descr="images/mkdocs.png" id="0" name="Picture 1"/>
          <p:cNvPicPr>
            <a:picLocks noGrp="1" noChangeAspect="1"/>
          </p:cNvPicPr>
          <p:nvPr/>
        </p:nvPicPr>
        <p:blipFill>
          <a:blip r:embed="rId2"/>
          <a:stretch>
            <a:fillRect/>
          </a:stretch>
        </p:blipFill>
        <p:spPr bwMode="auto">
          <a:xfrm>
            <a:off x="3568700" y="355600"/>
            <a:ext cx="5105400" cy="35560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mkdocs</a:t>
            </a:r>
          </a:p>
        </p:txBody>
      </p:sp>
      <p:sp>
        <p:nvSpPr>
          <p:cNvPr id="3" name="Content Placeholder 2"/>
          <p:cNvSpPr>
            <a:spLocks noGrp="1"/>
          </p:cNvSpPr>
          <p:nvPr>
            <p:ph idx="1"/>
          </p:nvPr>
        </p:nvSpPr>
        <p:spPr/>
        <p:txBody>
          <a:bodyPr/>
          <a:lstStyle/>
          <a:p>
            <a:pPr lvl="0" indent="0" marL="0">
              <a:buNone/>
            </a:pPr>
            <a:r>
              <a:rPr>
                <a:hlinkClick r:id="rId3"/>
              </a:rPr>
              <a:t>Source</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Material for MkDocs</a:t>
            </a:r>
          </a:p>
        </p:txBody>
      </p:sp>
      <p:pic>
        <p:nvPicPr>
          <p:cNvPr descr="images/material6.png" id="0" name="Picture 1"/>
          <p:cNvPicPr>
            <a:picLocks noGrp="1" noChangeAspect="1"/>
          </p:cNvPicPr>
          <p:nvPr/>
        </p:nvPicPr>
        <p:blipFill>
          <a:blip r:embed="rId2"/>
          <a:stretch>
            <a:fillRect/>
          </a:stretch>
        </p:blipFill>
        <p:spPr bwMode="auto">
          <a:xfrm>
            <a:off x="3568700" y="723900"/>
            <a:ext cx="5105400" cy="28321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material6</a:t>
            </a:r>
          </a:p>
        </p:txBody>
      </p:sp>
      <p:sp>
        <p:nvSpPr>
          <p:cNvPr id="3" name="Content Placeholder 2"/>
          <p:cNvSpPr>
            <a:spLocks noGrp="1"/>
          </p:cNvSpPr>
          <p:nvPr>
            <p:ph idx="1"/>
          </p:nvPr>
        </p:nvSpPr>
        <p:spPr/>
        <p:txBody>
          <a:bodyPr/>
          <a:lstStyle/>
          <a:p>
            <a:pPr lvl="0" indent="0" marL="0">
              <a:buNone/>
            </a:pPr>
            <a:r>
              <a:rPr>
                <a:hlinkClick r:id="rId3"/>
              </a:rPr>
              <a:t>Source</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Pandoc</a:t>
            </a:r>
          </a:p>
        </p:txBody>
      </p:sp>
      <p:pic>
        <p:nvPicPr>
          <p:cNvPr descr="images/pandoc.png" id="0" name="Picture 1"/>
          <p:cNvPicPr>
            <a:picLocks noGrp="1" noChangeAspect="1"/>
          </p:cNvPicPr>
          <p:nvPr/>
        </p:nvPicPr>
        <p:blipFill>
          <a:blip r:embed="rId2"/>
          <a:stretch>
            <a:fillRect/>
          </a:stretch>
        </p:blipFill>
        <p:spPr bwMode="auto">
          <a:xfrm>
            <a:off x="3568700" y="1270000"/>
            <a:ext cx="5105400" cy="17399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pandoc</a:t>
            </a:r>
          </a:p>
        </p:txBody>
      </p:sp>
      <p:sp>
        <p:nvSpPr>
          <p:cNvPr id="3" name="Content Placeholder 2"/>
          <p:cNvSpPr>
            <a:spLocks noGrp="1"/>
          </p:cNvSpPr>
          <p:nvPr>
            <p:ph idx="1"/>
          </p:nvPr>
        </p:nvSpPr>
        <p:spPr/>
        <p:txBody>
          <a:bodyPr/>
          <a:lstStyle/>
          <a:p>
            <a:pPr lvl="0" indent="0" marL="0">
              <a:buNone/>
            </a:pPr>
            <a:r>
              <a:rPr>
                <a:hlinkClick r:id="rId3"/>
              </a:rPr>
              <a:t>Source</a:t>
            </a:r>
          </a:p>
        </p:txBody>
      </p:sp>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spcBef>
                <a:spcPts val="3000"/>
              </a:spcBef>
              <a:buNone/>
            </a:pPr>
            <a:r>
              <a:rPr b="1"/>
              <a:t>R Markdown</a:t>
            </a:r>
          </a:p>
          <a:p>
            <a:pPr lvl="0" indent="0" marL="1270000">
              <a:buNone/>
            </a:pPr>
            <a:r>
              <a:rPr sz="2000"/>
              <a:t>R Markdown is a file format for making dynamic documents with R. An R Markdown document is written in markdown (an easy-to-write plain text format) and contains chunks of embedded R code, like the document below.</a:t>
            </a:r>
          </a:p>
          <a:p>
            <a:pPr lvl="0" indent="0" marL="0">
              <a:buNone/>
            </a:pPr>
            <a:r>
              <a:rPr>
                <a:hlinkClick r:id="rId2"/>
              </a:rPr>
              <a:t>Source</a:t>
            </a:r>
          </a:p>
        </p:txBody>
      </p:sp>
    </p:spTree>
  </p:cSl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spcBef>
                <a:spcPts val="3000"/>
              </a:spcBef>
              <a:buNone/>
            </a:pPr>
            <a:r>
              <a:rPr b="1"/>
              <a:t>Demonstrations</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Lecture 6</a:t>
            </a:r>
          </a:p>
        </p:txBody>
      </p:sp>
      <p:sp>
        <p:nvSpPr>
          <p:cNvPr id="3" name="Content Placeholder 2"/>
          <p:cNvSpPr>
            <a:spLocks noGrp="1"/>
          </p:cNvSpPr>
          <p:nvPr>
            <p:ph idx="1"/>
          </p:nvPr>
        </p:nvSpPr>
        <p:spPr/>
        <p:txBody>
          <a:bodyPr/>
          <a:lstStyle/>
          <a:p>
            <a:pPr lvl="0" indent="0" marL="0">
              <a:spcBef>
                <a:spcPts val="3000"/>
              </a:spcBef>
              <a:buNone/>
            </a:pPr>
            <a:r>
              <a:rPr b="1"/>
              <a:t>Classroom Management</a:t>
            </a:r>
          </a:p>
          <a:p>
            <a:pPr lvl="0" indent="0" marL="0">
              <a:spcBef>
                <a:spcPts val="3000"/>
              </a:spcBef>
              <a:buNone/>
            </a:pPr>
            <a:r>
              <a:rPr b="1"/>
              <a:t>Agenda</a:t>
            </a:r>
          </a:p>
          <a:p>
            <a:pPr lvl="0"/>
            <a:r>
              <a:rPr/>
              <a:t>Markdown</a:t>
            </a:r>
          </a:p>
          <a:p>
            <a:pPr lvl="0"/>
            <a:r>
              <a:rPr/>
              <a:t>Schedule</a:t>
            </a:r>
          </a:p>
          <a:p>
            <a:pPr lvl="0"/>
            <a:r>
              <a:rPr/>
              <a:t>Homework 1</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Resources</a:t>
            </a:r>
          </a:p>
        </p:txBody>
      </p:sp>
      <p:sp>
        <p:nvSpPr>
          <p:cNvPr id="3" name="Content Placeholder 2"/>
          <p:cNvSpPr>
            <a:spLocks noGrp="1"/>
          </p:cNvSpPr>
          <p:nvPr>
            <p:ph idx="1"/>
          </p:nvPr>
        </p:nvSpPr>
        <p:spPr/>
        <p:txBody>
          <a:bodyPr/>
          <a:lstStyle/>
          <a:p>
            <a:pPr lvl="0" indent="0" marL="0">
              <a:spcBef>
                <a:spcPts val="3000"/>
              </a:spcBef>
              <a:buNone/>
            </a:pPr>
            <a:r>
              <a:rPr b="1"/>
              <a:t>Handouts</a:t>
            </a:r>
          </a:p>
          <a:p>
            <a:pPr lvl="0"/>
            <a:r>
              <a:rPr/>
              <a:t>Lecture 6 Slides</a:t>
            </a:r>
          </a:p>
          <a:p>
            <a:pPr lvl="0"/>
            <a:r>
              <a:rPr/>
              <a:t>Lecture 6 Marked Slides</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Schedule</a:t>
            </a:r>
          </a:p>
        </p:txBody>
      </p:sp>
      <p:sp>
        <p:nvSpPr>
          <p:cNvPr id="4" name="Text Placeholder 3"/>
          <p:cNvSpPr>
            <a:spLocks noGrp="1"/>
          </p:cNvSpPr>
          <p:nvPr>
            <p:ph idx="2" sz="half" type="body"/>
          </p:nvPr>
        </p:nvSpPr>
        <p:spPr/>
        <p:txBody>
          <a:bodyPr/>
          <a:lstStyle/>
          <a:p>
            <a:pPr lvl="0"/>
            <a:r>
              <a:rPr/>
              <a:t>Latest class schedule</a:t>
            </a:r>
          </a:p>
        </p:txBody>
      </p:sp>
      <p:graphicFrame>
        <p:nvGraphicFramePr>
          <p:cNvPr id="6" name="Content Placeholder 5"/>
          <p:cNvGraphicFramePr>
            <a:graphicFrameLocks noGrp="1"/>
          </p:cNvGraphicFramePr>
          <p:nvPr>
            <p:ph idx="1"/>
          </p:nvPr>
        </p:nvGraphicFramePr>
        <p:xfrm>
          <a:off x="3568700" y="203200"/>
          <a:ext cx="5105400" cy="4381500"/>
        </p:xfrm>
        <a:graphic>
          <a:graphicData uri="http://schemas.openxmlformats.org/drawingml/2006/table">
            <a:tbl>
              <a:tblPr firstRow="1" bandRow="1">
                <a:tableStyleId>{5C22544A-7EE6-4342-B048-85BDC9FD1C3A}</a:tableStyleId>
              </a:tblPr>
              <a:tblGrid>
                <a:gridCol w="1701800"/>
                <a:gridCol w="1701800"/>
                <a:gridCol w="1701800"/>
              </a:tblGrid>
              <a:tr h="0">
                <a:tc>
                  <a:txBody>
                    <a:bodyPr/>
                    <a:lstStyle/>
                    <a:p>
                      <a:pPr lvl="0" indent="0" marL="0">
                        <a:buNone/>
                      </a:pPr>
                      <a:r>
                        <a:rPr/>
                        <a:t>Lecture/Lab</a:t>
                      </a:r>
                    </a:p>
                  </a:txBody>
                  <a:tcPr/>
                </a:tc>
                <a:tc>
                  <a:txBody>
                    <a:bodyPr/>
                    <a:lstStyle/>
                    <a:p>
                      <a:pPr lvl="0" indent="0" marL="0">
                        <a:buNone/>
                      </a:pPr>
                      <a:r>
                        <a:rPr/>
                        <a:t>Date</a:t>
                      </a:r>
                    </a:p>
                  </a:txBody>
                  <a:tcPr/>
                </a:tc>
                <a:tc>
                  <a:txBody>
                    <a:bodyPr/>
                    <a:lstStyle/>
                    <a:p>
                      <a:pPr lvl="0" indent="0" marL="0">
                        <a:buNone/>
                      </a:pPr>
                      <a:r>
                        <a:rPr/>
                        <a:t>Topic</a:t>
                      </a:r>
                    </a:p>
                  </a:txBody>
                  <a:tcPr/>
                </a:tc>
              </a:tr>
              <a:tr h="0">
                <a:tc>
                  <a:txBody>
                    <a:bodyPr/>
                    <a:lstStyle/>
                    <a:p>
                      <a:pPr lvl="0" indent="0" marL="0">
                        <a:buNone/>
                      </a:pPr>
                      <a:r>
                        <a:rPr/>
                        <a:t>6</a:t>
                      </a:r>
                    </a:p>
                  </a:txBody>
                </a:tc>
                <a:tc>
                  <a:txBody>
                    <a:bodyPr/>
                    <a:lstStyle/>
                    <a:p>
                      <a:pPr lvl="0" indent="0" marL="0">
                        <a:buNone/>
                      </a:pPr>
                      <a:r>
                        <a:rPr/>
                        <a:t>9/22</a:t>
                      </a:r>
                    </a:p>
                  </a:txBody>
                </a:tc>
                <a:tc>
                  <a:txBody>
                    <a:bodyPr/>
                    <a:lstStyle/>
                    <a:p>
                      <a:pPr lvl="0" indent="0" marL="0">
                        <a:buNone/>
                      </a:pPr>
                      <a:r>
                        <a:rPr/>
                        <a:t>Markdown, Homework 1 (due 9/29)</a:t>
                      </a:r>
                    </a:p>
                  </a:txBody>
                </a:tc>
              </a:tr>
              <a:tr h="0">
                <a:tc>
                  <a:txBody>
                    <a:bodyPr/>
                    <a:lstStyle/>
                    <a:p>
                      <a:pPr lvl="0" indent="0" marL="0">
                        <a:buNone/>
                      </a:pPr>
                      <a:r>
                        <a:rPr/>
                        <a:t>7</a:t>
                      </a:r>
                    </a:p>
                  </a:txBody>
                </a:tc>
                <a:tc>
                  <a:txBody>
                    <a:bodyPr/>
                    <a:lstStyle/>
                    <a:p>
                      <a:pPr lvl="0" indent="0" marL="0">
                        <a:buNone/>
                      </a:pPr>
                      <a:r>
                        <a:rPr/>
                        <a:t>9/24</a:t>
                      </a:r>
                    </a:p>
                  </a:txBody>
                </a:tc>
                <a:tc>
                  <a:txBody>
                    <a:bodyPr/>
                    <a:lstStyle/>
                    <a:p>
                      <a:pPr lvl="0" indent="0" marL="0">
                        <a:buNone/>
                      </a:pPr>
                      <a:r>
                        <a:rPr/>
                        <a:t>Taylor Series, Homework 2 (due 10/1 - no late work), Lab 3</a:t>
                      </a:r>
                    </a:p>
                  </a:txBody>
                </a:tc>
              </a:tr>
              <a:tr h="0">
                <a:tc>
                  <a:txBody>
                    <a:bodyPr/>
                    <a:lstStyle/>
                    <a:p>
                      <a:pPr lvl="0" indent="0" marL="0">
                        <a:buNone/>
                      </a:pPr>
                      <a:r>
                        <a:rPr/>
                        <a:t>8</a:t>
                      </a:r>
                    </a:p>
                  </a:txBody>
                </a:tc>
                <a:tc>
                  <a:txBody>
                    <a:bodyPr/>
                    <a:lstStyle/>
                    <a:p>
                      <a:pPr lvl="0" indent="0" marL="0">
                        <a:buNone/>
                      </a:pPr>
                      <a:r>
                        <a:rPr/>
                        <a:t>9/29</a:t>
                      </a:r>
                    </a:p>
                  </a:txBody>
                </a:tc>
                <a:tc>
                  <a:txBody>
                    <a:bodyPr/>
                    <a:lstStyle/>
                    <a:p>
                      <a:pPr lvl="0" indent="0" marL="0">
                        <a:buNone/>
                      </a:pPr>
                      <a:r>
                        <a:rPr/>
                        <a:t>Roots of Equations, bisection method (not on Test 1)</a:t>
                      </a:r>
                    </a:p>
                  </a:txBody>
                </a:tc>
              </a:tr>
              <a:tr h="0">
                <a:tc>
                  <a:txBody>
                    <a:bodyPr/>
                    <a:lstStyle/>
                    <a:p>
                      <a:pPr lvl="0" indent="0" marL="0">
                        <a:buNone/>
                      </a:pPr>
                      <a:r>
                        <a:rPr/>
                        <a:t>9</a:t>
                      </a:r>
                    </a:p>
                  </a:txBody>
                </a:tc>
                <a:tc>
                  <a:txBody>
                    <a:bodyPr/>
                    <a:lstStyle/>
                    <a:p>
                      <a:pPr lvl="0" indent="0" marL="0">
                        <a:buNone/>
                      </a:pPr>
                      <a:r>
                        <a:rPr/>
                        <a:t>10/1</a:t>
                      </a:r>
                    </a:p>
                  </a:txBody>
                </a:tc>
                <a:tc>
                  <a:txBody>
                    <a:bodyPr/>
                    <a:lstStyle/>
                    <a:p>
                      <a:pPr lvl="0" indent="0" marL="0">
                        <a:buNone/>
                      </a:pPr>
                      <a:r>
                        <a:rPr/>
                        <a:t>Bisection Method Error Analysis, False Position (not on Test 1)</a:t>
                      </a:r>
                    </a:p>
                  </a:txBody>
                </a:tc>
              </a:tr>
              <a:tr h="0">
                <a:tc>
                  <a:txBody>
                    <a:bodyPr/>
                    <a:lstStyle/>
                    <a:p>
                      <a:pPr lvl="0" indent="0" marL="0">
                        <a:buNone/>
                      </a:pPr>
                      <a:r>
                        <a:rPr/>
                        <a:t>10</a:t>
                      </a:r>
                    </a:p>
                  </a:txBody>
                </a:tc>
                <a:tc>
                  <a:txBody>
                    <a:bodyPr/>
                    <a:lstStyle/>
                    <a:p>
                      <a:pPr lvl="0" indent="0" marL="0">
                        <a:buNone/>
                      </a:pPr>
                      <a:r>
                        <a:rPr/>
                        <a:t>10/6</a:t>
                      </a:r>
                    </a:p>
                  </a:txBody>
                </a:tc>
                <a:tc>
                  <a:txBody>
                    <a:bodyPr/>
                    <a:lstStyle/>
                    <a:p>
                      <a:pPr lvl="0" indent="0" marL="0">
                        <a:buNone/>
                      </a:pPr>
                      <a:r>
                        <a:rPr/>
                        <a:t>Test 1 (lectures 1-7)</a:t>
                      </a:r>
                    </a:p>
                  </a:txBody>
                </a:tc>
              </a:tr>
            </a:tbl>
          </a:graphicData>
        </a:graphic>
      </p:graphicFrame>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Introduction to Markdown</a:t>
            </a:r>
          </a:p>
          <a:p>
            <a:pPr lvl="0" indent="0" marL="0">
              <a:buNone/>
            </a:pPr>
            <a:r>
              <a:rPr/>
              <a:t>Markdown is another mark-up language like hyper text mark-up language (HTML) used for document creation. Markdown is used in Jupyter Notebooks for cells with text. All of the classroom handouts and the course website are made using Markdown.</a:t>
            </a:r>
          </a:p>
        </p:txBody>
      </p:sp>
      <p:pic>
        <p:nvPicPr>
          <p:cNvPr descr="images/markdown.png" id="0" name="Picture 1"/>
          <p:cNvPicPr>
            <a:picLocks noGrp="1" noChangeAspect="1"/>
          </p:cNvPicPr>
          <p:nvPr/>
        </p:nvPicPr>
        <p:blipFill>
          <a:blip r:embed="rId2"/>
          <a:stretch>
            <a:fillRect/>
          </a:stretch>
        </p:blipFill>
        <p:spPr bwMode="auto">
          <a:xfrm>
            <a:off x="3568700" y="1778000"/>
            <a:ext cx="5105400" cy="7112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markdown</a:t>
            </a:r>
          </a:p>
        </p:txBody>
      </p:sp>
      <p:sp>
        <p:nvSpPr>
          <p:cNvPr id="3" name="Content Placeholder 2"/>
          <p:cNvSpPr>
            <a:spLocks noGrp="1"/>
          </p:cNvSpPr>
          <p:nvPr>
            <p:ph idx="1"/>
          </p:nvPr>
        </p:nvSpPr>
        <p:spPr/>
        <p:txBody>
          <a:bodyPr/>
          <a:lstStyle/>
          <a:p>
            <a:pPr lvl="0" indent="0" marL="0">
              <a:buNone/>
            </a:pPr>
            <a:r>
              <a:rPr>
                <a:hlinkClick r:id="rId3"/>
              </a:rPr>
              <a:t>Source</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Markdown</a:t>
            </a:r>
          </a:p>
        </p:txBody>
      </p:sp>
      <p:pic>
        <p:nvPicPr>
          <p:cNvPr descr="images/gitghubMarkdown.png" id="0" name="Picture 1"/>
          <p:cNvPicPr>
            <a:picLocks noGrp="1" noChangeAspect="1"/>
          </p:cNvPicPr>
          <p:nvPr/>
        </p:nvPicPr>
        <p:blipFill>
          <a:blip r:embed="rId2"/>
          <a:stretch>
            <a:fillRect/>
          </a:stretch>
        </p:blipFill>
        <p:spPr bwMode="auto">
          <a:xfrm>
            <a:off x="3568700" y="1714500"/>
            <a:ext cx="5105400" cy="8509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github markdown</a:t>
            </a:r>
          </a:p>
        </p:txBody>
      </p:sp>
      <p:sp>
        <p:nvSpPr>
          <p:cNvPr id="3" name="Content Placeholder 2"/>
          <p:cNvSpPr>
            <a:spLocks noGrp="1"/>
          </p:cNvSpPr>
          <p:nvPr>
            <p:ph idx="1"/>
          </p:nvPr>
        </p:nvSpPr>
        <p:spPr/>
        <p:txBody>
          <a:bodyPr/>
          <a:lstStyle/>
          <a:p>
            <a:pPr lvl="0" indent="0" marL="0">
              <a:buNone/>
            </a:pPr>
            <a:r>
              <a:rPr>
                <a:hlinkClick r:id="rId3"/>
              </a:rPr>
              <a:t>Source</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Markdown Tutorial</a:t>
            </a:r>
          </a:p>
        </p:txBody>
      </p:sp>
      <p:pic>
        <p:nvPicPr>
          <p:cNvPr descr="images/markdownTutorial.png" id="0" name="Picture 1"/>
          <p:cNvPicPr>
            <a:picLocks noGrp="1" noChangeAspect="1"/>
          </p:cNvPicPr>
          <p:nvPr/>
        </p:nvPicPr>
        <p:blipFill>
          <a:blip r:embed="rId2"/>
          <a:stretch>
            <a:fillRect/>
          </a:stretch>
        </p:blipFill>
        <p:spPr bwMode="auto">
          <a:xfrm>
            <a:off x="3568700" y="1066800"/>
            <a:ext cx="5105400" cy="21590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markdown tutorial</a:t>
            </a:r>
          </a:p>
        </p:txBody>
      </p:sp>
      <p:sp>
        <p:nvSpPr>
          <p:cNvPr id="3" name="Content Placeholder 2"/>
          <p:cNvSpPr>
            <a:spLocks noGrp="1"/>
          </p:cNvSpPr>
          <p:nvPr>
            <p:ph idx="1"/>
          </p:nvPr>
        </p:nvSpPr>
        <p:spPr/>
        <p:txBody>
          <a:bodyPr/>
          <a:lstStyle/>
          <a:p>
            <a:pPr lvl="0" indent="0" marL="0">
              <a:buNone/>
            </a:pPr>
            <a:r>
              <a:rPr>
                <a:hlinkClick r:id="rId3"/>
              </a:rPr>
              <a:t>Source</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ReText</a:t>
            </a:r>
          </a:p>
          <a:p>
            <a:pPr lvl="0" indent="0" marL="1270000">
              <a:buNone/>
            </a:pPr>
            <a:r>
              <a:rPr sz="2000"/>
              <a:t>ReText is a free Python package for editing Markdown files.</a:t>
            </a:r>
          </a:p>
        </p:txBody>
      </p:sp>
      <p:pic>
        <p:nvPicPr>
          <p:cNvPr descr="images/reText.png" id="0" name="Picture 1"/>
          <p:cNvPicPr>
            <a:picLocks noGrp="1" noChangeAspect="1"/>
          </p:cNvPicPr>
          <p:nvPr/>
        </p:nvPicPr>
        <p:blipFill>
          <a:blip r:embed="rId2"/>
          <a:stretch>
            <a:fillRect/>
          </a:stretch>
        </p:blipFill>
        <p:spPr bwMode="auto">
          <a:xfrm>
            <a:off x="3975100" y="203200"/>
            <a:ext cx="4292600" cy="38735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reText</a:t>
            </a:r>
          </a:p>
        </p:txBody>
      </p:sp>
      <p:sp>
        <p:nvSpPr>
          <p:cNvPr id="3" name="Content Placeholder 2"/>
          <p:cNvSpPr>
            <a:spLocks noGrp="1"/>
          </p:cNvSpPr>
          <p:nvPr>
            <p:ph idx="1"/>
          </p:nvPr>
        </p:nvSpPr>
        <p:spPr/>
        <p:txBody>
          <a:bodyPr/>
          <a:lstStyle/>
          <a:p>
            <a:pPr lvl="0" indent="0" marL="0">
              <a:buNone/>
            </a:pPr>
            <a:r>
              <a:rPr>
                <a:hlinkClick r:id="rId3"/>
              </a:rPr>
              <a:t>Source:</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spcBef>
                    <a:spcPts val="3000"/>
                  </a:spcBef>
                  <a:buNone/>
                </a:pPr>
                <a:r>
                  <a:rPr b="1"/>
                  <a:t>LaTeX</a:t>
                </a:r>
              </a:p>
              <a:p>
                <a:pPr lvl="0" indent="0" marL="0">
                  <a:buNone/>
                </a:pPr>
                <a:r>
                  <a:rPr/>
                  <a:t>LaTeX is another programming language for scientific and engineering document preparation. This material will not be covered in any test in the course. All of the equations that appear in the handouts were written using LaTeX commands within Markdown. Other faculty may require the use of LaTeX but it is not required in MANE 3351.</a:t>
                </a:r>
              </a:p>
              <a:p>
                <a:pPr lvl="0" indent="0" marL="0">
                  <a:buNone/>
                </a:pPr>
                <a14:m>
                  <m:oMathPara xmlns:m="http://schemas.openxmlformats.org/officeDocument/2006/math">
                    <m:oMathParaPr>
                      <m:jc m:val="center"/>
                    </m:oMathParaPr>
                    <m:oMath>
                      <m:r>
                        <m:t>e</m:t>
                      </m:r>
                      <m:r>
                        <m:rPr>
                          <m:sty m:val="p"/>
                        </m:rPr>
                        <m:t>=</m:t>
                      </m:r>
                      <m:r>
                        <m:t>m</m:t>
                      </m:r>
                      <m:sSup>
                        <m:e>
                          <m:r>
                            <m:t>c</m:t>
                          </m:r>
                        </m:e>
                        <m:sup>
                          <m:r>
                            <m:t>2</m:t>
                          </m:r>
                        </m:sup>
                      </m:sSup>
                    </m:oMath>
                  </m:oMathPara>
                </a14:m>
              </a:p>
            </p:txBody>
          </p:sp>
        </mc:Choice>
      </mc:AlternateContent>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terms:created xsi:type="dcterms:W3CDTF">2025-09-21T15:09:59Z</dcterms:created>
  <dcterms:modified xsi:type="dcterms:W3CDTF">2025-09-21T15:09:59Z</dcterms:modified>
</cp:coreProperties>
</file>

<file path=docProps/custom.xml><?xml version="1.0" encoding="utf-8"?>
<Properties xmlns="http://schemas.openxmlformats.org/officeDocument/2006/custom-properties" xmlns:vt="http://schemas.openxmlformats.org/officeDocument/2006/docPropsVTypes"/>
</file>