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app0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package/2006/relationships/metadata/extended-properties" Target="docProps/app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94726" autoAdjust="0"/>
  </p:normalViewPr>
  <p:slideViewPr>
    <p:cSldViewPr snapToGrid="0" snapToObjects="1">
      <p:cViewPr varScale="1">
        <p:scale>
          <a:sx n="160" d="100"/>
          <a:sy n="160" d="100"/>
        </p:scale>
        <p:origin x="776" y="1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9/23/25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42900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34290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4290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500" indent="-34290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003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861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erivative-calculator.net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qualityengineering.utrgv.edu/MANE3351_202610/HomeworkTwoAssignment/" TargetMode="External"/><Relationship Id="rId2" Type="http://schemas.openxmlformats.org/officeDocument/2006/relationships/hyperlink" Target="https://qualityengineering.utrgv.edu/MANE3351_202610/HomeworkOneAssignment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qualityengineering.utrgv.edu/MANE3351_fall2024/LabThreeAssignment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t>MANE 3351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lvl="0" indent="0">
                  <a:spcBef>
                    <a:spcPts val="3000"/>
                  </a:spcBef>
                  <a:buNone/>
                </a:pPr>
                <a:r>
                  <a:rPr b="1" dirty="0"/>
                  <a:t>Error Analysis of Taylor Series</a:t>
                </a:r>
              </a:p>
              <a:p>
                <a:pPr lvl="0"/>
                <a:r>
                  <a:rPr sz="2000" dirty="0"/>
                  <a:t>Note that </a:t>
                </a:r>
                <a14:m>
                  <m:oMath xmlns:m="http://schemas.openxmlformats.org/officeDocument/2006/math">
                    <m:r>
                      <a:rPr sz="200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sz="200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sz="200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sz="200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sz="200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sz="200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sz="200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sz="200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sz="200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sz="200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sz="2000" dirty="0"/>
              </a:p>
              <a:p>
                <a:pPr lvl="0"/>
                <a:r>
                  <a:rPr sz="2000" dirty="0"/>
                  <a:t>Absolute error is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sz="200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sz="200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sz="200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d>
                          <m:dPr>
                            <m:ctrlPr>
                              <a:rPr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sz="200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d>
                          <m:dPr>
                            <m:ctrlPr>
                              <a:rPr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d>
                  </m:oMath>
                </a14:m>
                <a:endParaRPr sz="2000" dirty="0"/>
              </a:p>
              <a:p>
                <a:pPr lvl="0"/>
                <a:r>
                  <a:rPr sz="2000" dirty="0"/>
                  <a:t>Absolute error depends on three factors: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sz="200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sz="200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sz="200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sz="200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</m:oMath>
                </a14:m>
                <a:endParaRPr sz="2000" dirty="0"/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sz="200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200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d>
                          <m:dPr>
                            <m:ctrlPr>
                              <a:rPr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sz="2000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endParaRPr sz="2000" dirty="0"/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sz="200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sz="200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p>
                            <m:d>
                              <m:dPr>
                                <m:ctrlPr>
                                  <a:rPr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e>
                            </m:d>
                          </m:sup>
                        </m:sSup>
                        <m:d>
                          <m:dPr>
                            <m:ctrlPr>
                              <a:rPr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𝜉</m:t>
                            </m:r>
                          </m:e>
                        </m:d>
                      </m:e>
                    </m:d>
                  </m:oMath>
                </a14:m>
                <a:endParaRPr sz="2000" dirty="0"/>
              </a:p>
              <a:p>
                <a:pPr lvl="0"/>
                <a:r>
                  <a:rPr sz="2000" dirty="0"/>
                  <a:t>An error bound can be found by finding an upper bound on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sz="200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sz="200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p>
                            <m:d>
                              <m:dPr>
                                <m:ctrlPr>
                                  <a:rPr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e>
                            </m:d>
                          </m:sup>
                        </m:sSup>
                        <m:d>
                          <m:dPr>
                            <m:ctrlPr>
                              <a:rPr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sz="2000">
                                <a:latin typeface="Cambria Math" panose="02040503050406030204" pitchFamily="18" charset="0"/>
                              </a:rPr>
                              <m:t>𝜉</m:t>
                            </m:r>
                          </m:e>
                        </m:d>
                      </m:e>
                    </m:d>
                  </m:oMath>
                </a14:m>
                <a:r>
                  <a:rPr sz="2000" dirty="0"/>
                  <a:t>.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35" t="-1493" b="-7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Error Analysis for Exponential Example</a:t>
            </a:r>
          </a:p>
          <a:p>
            <a:pPr lvl="0" indent="0">
              <a:buNone/>
            </a:pPr>
            <a:r>
              <a:rPr i="1">
                <a:solidFill>
                  <a:srgbClr val="60A0B0"/>
                </a:solidFill>
                <a:latin typeface="Courier"/>
              </a:rPr>
              <a:t># Cell 3</a:t>
            </a:r>
            <a:br/>
            <a:r>
              <a:rPr i="1">
                <a:solidFill>
                  <a:srgbClr val="60A0B0"/>
                </a:solidFill>
                <a:latin typeface="Courier"/>
              </a:rPr>
              <a:t># error analysis of Taylor Series approximation of e^8</a:t>
            </a:r>
            <a:br/>
            <a:r>
              <a:rPr i="1">
                <a:solidFill>
                  <a:srgbClr val="60A0B0"/>
                </a:solidFill>
                <a:latin typeface="Courier"/>
              </a:rPr>
              <a:t># assumes cell two has been run</a:t>
            </a:r>
            <a:br/>
            <a:r>
              <a:rPr>
                <a:latin typeface="Courier"/>
              </a:rPr>
              <a:t>er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solidFill>
                  <a:srgbClr val="40A070"/>
                </a:solidFill>
                <a:latin typeface="Courier"/>
              </a:rPr>
              <a:t>0.0</a:t>
            </a:r>
            <a:r>
              <a:rPr>
                <a:solidFill>
                  <a:srgbClr val="666666"/>
                </a:solidFill>
                <a:latin typeface="Courier"/>
              </a:rPr>
              <a:t>*</a:t>
            </a:r>
            <a:r>
              <a:rPr>
                <a:latin typeface="Courier"/>
              </a:rPr>
              <a:t>k</a:t>
            </a:r>
            <a:br/>
            <a:r>
              <a:rPr b="1">
                <a:solidFill>
                  <a:srgbClr val="007020"/>
                </a:solidFill>
                <a:latin typeface="Courier"/>
              </a:rPr>
              <a:t>for</a:t>
            </a:r>
            <a:r>
              <a:rPr>
                <a:latin typeface="Courier"/>
              </a:rPr>
              <a:t> i </a:t>
            </a:r>
            <a:r>
              <a:rPr b="1">
                <a:solidFill>
                  <a:srgbClr val="007020"/>
                </a:solidFill>
                <a:latin typeface="Courier"/>
              </a:rPr>
              <a:t>in</a:t>
            </a:r>
            <a:r>
              <a:rPr>
                <a:latin typeface="Courier"/>
              </a:rPr>
              <a:t> np.nditer(k):</a:t>
            </a:r>
            <a:br/>
            <a:r>
              <a:rPr>
                <a:latin typeface="Courier"/>
              </a:rPr>
              <a:t>    er[i]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math.exp(</a:t>
            </a:r>
            <a:r>
              <a:rPr>
                <a:solidFill>
                  <a:srgbClr val="40A070"/>
                </a:solidFill>
                <a:latin typeface="Courier"/>
              </a:rPr>
              <a:t>8</a:t>
            </a:r>
            <a:r>
              <a:rPr>
                <a:latin typeface="Courier"/>
              </a:rPr>
              <a:t>)</a:t>
            </a:r>
            <a:r>
              <a:rPr>
                <a:solidFill>
                  <a:srgbClr val="666666"/>
                </a:solidFill>
                <a:latin typeface="Courier"/>
              </a:rPr>
              <a:t>-</a:t>
            </a:r>
            <a:r>
              <a:rPr>
                <a:latin typeface="Courier"/>
              </a:rPr>
              <a:t>y[i]</a:t>
            </a:r>
            <a:br/>
            <a:r>
              <a:rPr>
                <a:latin typeface="Courier"/>
              </a:rPr>
              <a:t>fig, ax 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 plt.subplots()</a:t>
            </a:r>
            <a:br/>
            <a:r>
              <a:rPr>
                <a:latin typeface="Courier"/>
              </a:rPr>
              <a:t>ax.plot(k, er)</a:t>
            </a:r>
            <a:br/>
            <a:r>
              <a:rPr>
                <a:latin typeface="Courier"/>
              </a:rPr>
              <a:t>ax.</a:t>
            </a:r>
            <a:r>
              <a:rPr>
                <a:solidFill>
                  <a:srgbClr val="008000"/>
                </a:solidFill>
                <a:latin typeface="Courier"/>
              </a:rPr>
              <a:t>set</a:t>
            </a:r>
            <a:r>
              <a:rPr>
                <a:latin typeface="Courier"/>
              </a:rPr>
              <a:t>(xlabel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solidFill>
                  <a:srgbClr val="4070A0"/>
                </a:solidFill>
                <a:latin typeface="Courier"/>
              </a:rPr>
              <a:t>'k'</a:t>
            </a:r>
            <a:r>
              <a:rPr>
                <a:latin typeface="Courier"/>
              </a:rPr>
              <a:t>, ylabel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solidFill>
                  <a:srgbClr val="4070A0"/>
                </a:solidFill>
                <a:latin typeface="Courier"/>
              </a:rPr>
              <a:t>'error'</a:t>
            </a:r>
            <a:r>
              <a:rPr>
                <a:latin typeface="Courier"/>
              </a:rPr>
              <a:t>,</a:t>
            </a:r>
            <a:br/>
            <a:r>
              <a:rPr>
                <a:latin typeface="Courier"/>
              </a:rPr>
              <a:t>       title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solidFill>
                  <a:srgbClr val="4070A0"/>
                </a:solidFill>
                <a:latin typeface="Courier"/>
              </a:rPr>
              <a:t>'Taylor Series Approximation'</a:t>
            </a:r>
            <a:r>
              <a:rPr>
                <a:latin typeface="Courier"/>
              </a:rPr>
              <a:t>)</a:t>
            </a:r>
            <a:br/>
            <a:r>
              <a:rPr>
                <a:latin typeface="Courier"/>
              </a:rPr>
              <a:t>plt.show()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Error for sine</a:t>
            </a:r>
          </a:p>
          <a:p>
            <a:pPr lvl="0" indent="0">
              <a:buNone/>
            </a:pPr>
            <a:r>
              <a:rPr i="1">
                <a:solidFill>
                  <a:srgbClr val="60A0B0"/>
                </a:solidFill>
                <a:latin typeface="Courier"/>
              </a:rPr>
              <a:t># cell 4</a:t>
            </a:r>
            <a:br/>
            <a:r>
              <a:rPr i="1">
                <a:solidFill>
                  <a:srgbClr val="60A0B0"/>
                </a:solidFill>
                <a:latin typeface="Courier"/>
              </a:rPr>
              <a:t># Demonstration of T1, T2 and T3 for sine</a:t>
            </a:r>
            <a:br/>
            <a:r>
              <a:rPr b="1">
                <a:solidFill>
                  <a:srgbClr val="007020"/>
                </a:solidFill>
                <a:latin typeface="Courier"/>
              </a:rPr>
              <a:t>def</a:t>
            </a:r>
            <a:r>
              <a:rPr>
                <a:latin typeface="Courier"/>
              </a:rPr>
              <a:t> T1(x):</a:t>
            </a:r>
            <a:br/>
            <a:r>
              <a:rPr>
                <a:latin typeface="Courier"/>
              </a:rPr>
              <a:t>    </a:t>
            </a:r>
            <a:r>
              <a:rPr b="1">
                <a:solidFill>
                  <a:srgbClr val="007020"/>
                </a:solidFill>
                <a:latin typeface="Courier"/>
              </a:rPr>
              <a:t>return</a:t>
            </a:r>
            <a:r>
              <a:rPr>
                <a:latin typeface="Courier"/>
              </a:rPr>
              <a:t> x</a:t>
            </a:r>
            <a:br/>
            <a:r>
              <a:rPr b="1">
                <a:solidFill>
                  <a:srgbClr val="007020"/>
                </a:solidFill>
                <a:latin typeface="Courier"/>
              </a:rPr>
              <a:t>def</a:t>
            </a:r>
            <a:r>
              <a:rPr>
                <a:latin typeface="Courier"/>
              </a:rPr>
              <a:t> T2(x):</a:t>
            </a:r>
            <a:br/>
            <a:r>
              <a:rPr>
                <a:latin typeface="Courier"/>
              </a:rPr>
              <a:t>    </a:t>
            </a:r>
            <a:r>
              <a:rPr b="1">
                <a:solidFill>
                  <a:srgbClr val="007020"/>
                </a:solidFill>
                <a:latin typeface="Courier"/>
              </a:rPr>
              <a:t>return</a:t>
            </a:r>
            <a:r>
              <a:rPr>
                <a:latin typeface="Courier"/>
              </a:rPr>
              <a:t> x </a:t>
            </a:r>
            <a:r>
              <a:rPr>
                <a:solidFill>
                  <a:srgbClr val="666666"/>
                </a:solidFill>
                <a:latin typeface="Courier"/>
              </a:rPr>
              <a:t>-</a:t>
            </a:r>
            <a:r>
              <a:rPr>
                <a:latin typeface="Courier"/>
              </a:rPr>
              <a:t> x</a:t>
            </a:r>
            <a:r>
              <a:rPr>
                <a:solidFill>
                  <a:srgbClr val="666666"/>
                </a:solidFill>
                <a:latin typeface="Courier"/>
              </a:rPr>
              <a:t>**</a:t>
            </a:r>
            <a:r>
              <a:rPr>
                <a:solidFill>
                  <a:srgbClr val="40A070"/>
                </a:solidFill>
                <a:latin typeface="Courier"/>
              </a:rPr>
              <a:t>3</a:t>
            </a:r>
            <a:r>
              <a:rPr>
                <a:solidFill>
                  <a:srgbClr val="666666"/>
                </a:solidFill>
                <a:latin typeface="Courier"/>
              </a:rPr>
              <a:t>/</a:t>
            </a:r>
            <a:r>
              <a:rPr>
                <a:solidFill>
                  <a:srgbClr val="40A070"/>
                </a:solidFill>
                <a:latin typeface="Courier"/>
              </a:rPr>
              <a:t>6.0</a:t>
            </a:r>
            <a:br/>
            <a:r>
              <a:rPr b="1">
                <a:solidFill>
                  <a:srgbClr val="007020"/>
                </a:solidFill>
                <a:latin typeface="Courier"/>
              </a:rPr>
              <a:t>def</a:t>
            </a:r>
            <a:r>
              <a:rPr>
                <a:latin typeface="Courier"/>
              </a:rPr>
              <a:t> T3(u):</a:t>
            </a:r>
            <a:br/>
            <a:r>
              <a:rPr>
                <a:latin typeface="Courier"/>
              </a:rPr>
              <a:t>    </a:t>
            </a:r>
            <a:r>
              <a:rPr b="1">
                <a:solidFill>
                  <a:srgbClr val="007020"/>
                </a:solidFill>
                <a:latin typeface="Courier"/>
              </a:rPr>
              <a:t>return</a:t>
            </a:r>
            <a:r>
              <a:rPr>
                <a:latin typeface="Courier"/>
              </a:rPr>
              <a:t> T2(u)</a:t>
            </a:r>
            <a:r>
              <a:rPr>
                <a:solidFill>
                  <a:srgbClr val="666666"/>
                </a:solidFill>
                <a:latin typeface="Courier"/>
              </a:rPr>
              <a:t>+</a:t>
            </a:r>
            <a:r>
              <a:rPr>
                <a:latin typeface="Courier"/>
              </a:rPr>
              <a:t>u</a:t>
            </a:r>
            <a:r>
              <a:rPr>
                <a:solidFill>
                  <a:srgbClr val="666666"/>
                </a:solidFill>
                <a:latin typeface="Courier"/>
              </a:rPr>
              <a:t>**</a:t>
            </a:r>
            <a:r>
              <a:rPr>
                <a:solidFill>
                  <a:srgbClr val="40A070"/>
                </a:solidFill>
                <a:latin typeface="Courier"/>
              </a:rPr>
              <a:t>5</a:t>
            </a:r>
            <a:r>
              <a:rPr>
                <a:solidFill>
                  <a:srgbClr val="666666"/>
                </a:solidFill>
                <a:latin typeface="Courier"/>
              </a:rPr>
              <a:t>/</a:t>
            </a:r>
            <a:r>
              <a:rPr>
                <a:solidFill>
                  <a:srgbClr val="40A070"/>
                </a:solidFill>
                <a:latin typeface="Courier"/>
              </a:rPr>
              <a:t>120.0</a:t>
            </a:r>
            <a:br/>
            <a:r>
              <a:rPr>
                <a:latin typeface="Courier"/>
              </a:rPr>
              <a:t>x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np.linspace(</a:t>
            </a:r>
            <a:r>
              <a:rPr>
                <a:solidFill>
                  <a:srgbClr val="666666"/>
                </a:solidFill>
                <a:latin typeface="Courier"/>
              </a:rPr>
              <a:t>-</a:t>
            </a:r>
            <a:r>
              <a:rPr>
                <a:latin typeface="Courier"/>
              </a:rPr>
              <a:t>math.pi,math.pi,</a:t>
            </a:r>
            <a:r>
              <a:rPr>
                <a:solidFill>
                  <a:srgbClr val="40A070"/>
                </a:solidFill>
                <a:latin typeface="Courier"/>
              </a:rPr>
              <a:t>101</a:t>
            </a:r>
            <a:r>
              <a:rPr>
                <a:latin typeface="Courier"/>
              </a:rPr>
              <a:t>)</a:t>
            </a:r>
            <a:br/>
            <a:r>
              <a:rPr>
                <a:latin typeface="Courier"/>
              </a:rPr>
              <a:t>t1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solidFill>
                  <a:srgbClr val="40A070"/>
                </a:solidFill>
                <a:latin typeface="Courier"/>
              </a:rPr>
              <a:t>0.0</a:t>
            </a:r>
            <a:r>
              <a:rPr>
                <a:solidFill>
                  <a:srgbClr val="666666"/>
                </a:solidFill>
                <a:latin typeface="Courier"/>
              </a:rPr>
              <a:t>*</a:t>
            </a:r>
            <a:r>
              <a:rPr>
                <a:latin typeface="Courier"/>
              </a:rPr>
              <a:t>x</a:t>
            </a:r>
            <a:br/>
            <a:r>
              <a:rPr>
                <a:latin typeface="Courier"/>
              </a:rPr>
              <a:t>t2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solidFill>
                  <a:srgbClr val="40A070"/>
                </a:solidFill>
                <a:latin typeface="Courier"/>
              </a:rPr>
              <a:t>0.0</a:t>
            </a:r>
            <a:r>
              <a:rPr>
                <a:solidFill>
                  <a:srgbClr val="666666"/>
                </a:solidFill>
                <a:latin typeface="Courier"/>
              </a:rPr>
              <a:t>*</a:t>
            </a:r>
            <a:r>
              <a:rPr>
                <a:latin typeface="Courier"/>
              </a:rPr>
              <a:t>x</a:t>
            </a:r>
            <a:br/>
            <a:r>
              <a:rPr>
                <a:latin typeface="Courier"/>
              </a:rPr>
              <a:t>t3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solidFill>
                  <a:srgbClr val="40A070"/>
                </a:solidFill>
                <a:latin typeface="Courier"/>
              </a:rPr>
              <a:t>0.0</a:t>
            </a:r>
            <a:r>
              <a:rPr>
                <a:solidFill>
                  <a:srgbClr val="666666"/>
                </a:solidFill>
                <a:latin typeface="Courier"/>
              </a:rPr>
              <a:t>*</a:t>
            </a:r>
            <a:r>
              <a:rPr>
                <a:latin typeface="Courier"/>
              </a:rPr>
              <a:t>x</a:t>
            </a:r>
            <a:br/>
            <a:r>
              <a:rPr>
                <a:latin typeface="Courier"/>
              </a:rPr>
              <a:t>sin_x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solidFill>
                  <a:srgbClr val="40A070"/>
                </a:solidFill>
                <a:latin typeface="Courier"/>
              </a:rPr>
              <a:t>0.0</a:t>
            </a:r>
            <a:r>
              <a:rPr>
                <a:solidFill>
                  <a:srgbClr val="666666"/>
                </a:solidFill>
                <a:latin typeface="Courier"/>
              </a:rPr>
              <a:t>*</a:t>
            </a:r>
            <a:r>
              <a:rPr>
                <a:latin typeface="Courier"/>
              </a:rPr>
              <a:t>x</a:t>
            </a:r>
            <a:br/>
            <a:r>
              <a:rPr b="1">
                <a:solidFill>
                  <a:srgbClr val="007020"/>
                </a:solidFill>
                <a:latin typeface="Courier"/>
              </a:rPr>
              <a:t>for</a:t>
            </a:r>
            <a:r>
              <a:rPr>
                <a:latin typeface="Courier"/>
              </a:rPr>
              <a:t> i </a:t>
            </a:r>
            <a:r>
              <a:rPr b="1">
                <a:solidFill>
                  <a:srgbClr val="007020"/>
                </a:solidFill>
                <a:latin typeface="Courier"/>
              </a:rPr>
              <a:t>in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08000"/>
                </a:solidFill>
                <a:latin typeface="Courier"/>
              </a:rPr>
              <a:t>range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A070"/>
                </a:solidFill>
                <a:latin typeface="Courier"/>
              </a:rPr>
              <a:t>0</a:t>
            </a:r>
            <a:r>
              <a:rPr>
                <a:latin typeface="Courier"/>
              </a:rPr>
              <a:t>,</a:t>
            </a:r>
            <a:r>
              <a:rPr>
                <a:solidFill>
                  <a:srgbClr val="008000"/>
                </a:solidFill>
                <a:latin typeface="Courier"/>
              </a:rPr>
              <a:t>len</a:t>
            </a:r>
            <a:r>
              <a:rPr>
                <a:latin typeface="Courier"/>
              </a:rPr>
              <a:t>(x)):</a:t>
            </a:r>
            <a:br/>
            <a:r>
              <a:rPr>
                <a:latin typeface="Courier"/>
              </a:rPr>
              <a:t>    t1[i]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T1(x[i])</a:t>
            </a:r>
            <a:br/>
            <a:r>
              <a:rPr>
                <a:latin typeface="Courier"/>
              </a:rPr>
              <a:t>    t2[i]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T2(x[i])</a:t>
            </a:r>
            <a:br/>
            <a:r>
              <a:rPr>
                <a:latin typeface="Courier"/>
              </a:rPr>
              <a:t>    t3[i]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T3(x[i])</a:t>
            </a:r>
            <a:br/>
            <a:r>
              <a:rPr>
                <a:latin typeface="Courier"/>
              </a:rPr>
              <a:t>    sin_x[i]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math.sin(x[i])</a:t>
            </a:r>
            <a:br/>
            <a:r>
              <a:rPr>
                <a:latin typeface="Courier"/>
              </a:rPr>
              <a:t>fig, ax 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 plt.subplots()</a:t>
            </a:r>
            <a:br/>
            <a:r>
              <a:rPr>
                <a:latin typeface="Courier"/>
              </a:rPr>
              <a:t>ax.plot(x, sin_x,label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solidFill>
                  <a:srgbClr val="4070A0"/>
                </a:solidFill>
                <a:latin typeface="Courier"/>
              </a:rPr>
              <a:t>"sine(x)"</a:t>
            </a:r>
            <a:r>
              <a:rPr>
                <a:latin typeface="Courier"/>
              </a:rPr>
              <a:t>)</a:t>
            </a:r>
            <a:br/>
            <a:r>
              <a:rPr>
                <a:latin typeface="Courier"/>
              </a:rPr>
              <a:t>ax.plot(x,t1,label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solidFill>
                  <a:srgbClr val="4070A0"/>
                </a:solidFill>
                <a:latin typeface="Courier"/>
              </a:rPr>
              <a:t>"T1"</a:t>
            </a:r>
            <a:r>
              <a:rPr>
                <a:latin typeface="Courier"/>
              </a:rPr>
              <a:t>)</a:t>
            </a:r>
            <a:br/>
            <a:r>
              <a:rPr>
                <a:latin typeface="Courier"/>
              </a:rPr>
              <a:t>ax.plot(x,t2,label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solidFill>
                  <a:srgbClr val="4070A0"/>
                </a:solidFill>
                <a:latin typeface="Courier"/>
              </a:rPr>
              <a:t>"T2"</a:t>
            </a:r>
            <a:r>
              <a:rPr>
                <a:latin typeface="Courier"/>
              </a:rPr>
              <a:t>)</a:t>
            </a:r>
            <a:br/>
            <a:r>
              <a:rPr>
                <a:latin typeface="Courier"/>
              </a:rPr>
              <a:t>ax.plot(x,t3,label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solidFill>
                  <a:srgbClr val="4070A0"/>
                </a:solidFill>
                <a:latin typeface="Courier"/>
              </a:rPr>
              <a:t>"T3"</a:t>
            </a:r>
            <a:r>
              <a:rPr>
                <a:latin typeface="Courier"/>
              </a:rPr>
              <a:t>)</a:t>
            </a:r>
            <a:br/>
            <a:r>
              <a:rPr>
                <a:latin typeface="Courier"/>
              </a:rPr>
              <a:t>ax.</a:t>
            </a:r>
            <a:r>
              <a:rPr>
                <a:solidFill>
                  <a:srgbClr val="008000"/>
                </a:solidFill>
                <a:latin typeface="Courier"/>
              </a:rPr>
              <a:t>set</a:t>
            </a:r>
            <a:r>
              <a:rPr>
                <a:latin typeface="Courier"/>
              </a:rPr>
              <a:t>(xlabel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solidFill>
                  <a:srgbClr val="4070A0"/>
                </a:solidFill>
                <a:latin typeface="Courier"/>
              </a:rPr>
              <a:t>'x'</a:t>
            </a:r>
            <a:r>
              <a:rPr>
                <a:latin typeface="Courier"/>
              </a:rPr>
              <a:t>, ylabel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solidFill>
                  <a:srgbClr val="4070A0"/>
                </a:solidFill>
                <a:latin typeface="Courier"/>
              </a:rPr>
              <a:t>'f(x)'</a:t>
            </a:r>
            <a:r>
              <a:rPr>
                <a:latin typeface="Courier"/>
              </a:rPr>
              <a:t>,</a:t>
            </a:r>
            <a:br/>
            <a:r>
              <a:rPr>
                <a:latin typeface="Courier"/>
              </a:rPr>
              <a:t>       title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solidFill>
                  <a:srgbClr val="4070A0"/>
                </a:solidFill>
                <a:latin typeface="Courier"/>
              </a:rPr>
              <a:t>'Taylor Series Approximation of sine'</a:t>
            </a:r>
            <a:r>
              <a:rPr>
                <a:latin typeface="Courier"/>
              </a:rPr>
              <a:t>)</a:t>
            </a:r>
            <a:br/>
            <a:r>
              <a:rPr>
                <a:latin typeface="Courier"/>
              </a:rPr>
              <a:t>ax.legend()</a:t>
            </a:r>
            <a:br/>
            <a:r>
              <a:rPr>
                <a:latin typeface="Courier"/>
              </a:rPr>
              <a:t>plt.show()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Derivative Calculator</a:t>
            </a:r>
          </a:p>
          <a:p>
            <a:pPr lvl="0"/>
            <a:r>
              <a:t>Very helpful site</a:t>
            </a:r>
          </a:p>
          <a:p>
            <a:pPr lvl="0"/>
            <a:r>
              <a:t>Do not become dependent on it; it won’t be available for the test</a:t>
            </a:r>
          </a:p>
          <a:p>
            <a:pPr lvl="0"/>
            <a:r>
              <a:rPr>
                <a:hlinkClick r:id="rId2"/>
              </a:rPr>
              <a:t>Derivative Calculator Website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t>[1]: Cheney and Kincaid (2004), </a:t>
            </a:r>
            <a:r>
              <a:rPr i="1"/>
              <a:t>Numerical Mathematics and Computing, 5th edition</a:t>
            </a:r>
            <a: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Lecture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Classroom Management</a:t>
            </a:r>
          </a:p>
          <a:p>
            <a:pPr marL="0" lvl="0" indent="0">
              <a:spcBef>
                <a:spcPts val="3000"/>
              </a:spcBef>
              <a:buNone/>
            </a:pPr>
            <a:r>
              <a:rPr b="1"/>
              <a:t>Agenda</a:t>
            </a:r>
          </a:p>
          <a:p>
            <a:pPr lvl="0"/>
            <a:r>
              <a:t>Taylor Series Expansion</a:t>
            </a:r>
          </a:p>
          <a:p>
            <a:pPr lvl="0"/>
            <a:r>
              <a:t>Homework 2</a:t>
            </a:r>
          </a:p>
          <a:p>
            <a:pPr lvl="0"/>
            <a:r>
              <a:t>Schedule</a:t>
            </a:r>
          </a:p>
          <a:p>
            <a:pPr lvl="0"/>
            <a:r>
              <a:t>Lab session at 9:30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sz="2000" b="1" dirty="0"/>
              <a:t>Handouts</a:t>
            </a:r>
          </a:p>
          <a:p>
            <a:pPr lvl="0"/>
            <a:r>
              <a:rPr sz="2000" dirty="0"/>
              <a:t>Lecture 7 Slides</a:t>
            </a:r>
          </a:p>
          <a:p>
            <a:pPr lvl="0"/>
            <a:r>
              <a:rPr sz="2000" dirty="0"/>
              <a:t>Lecture 7 Marked Slides</a:t>
            </a:r>
          </a:p>
          <a:p>
            <a:pPr marL="0" lvl="0" indent="0">
              <a:spcBef>
                <a:spcPts val="3000"/>
              </a:spcBef>
              <a:buNone/>
            </a:pPr>
            <a:r>
              <a:rPr sz="2000" b="1" dirty="0"/>
              <a:t>Assignments</a:t>
            </a:r>
          </a:p>
          <a:p>
            <a:pPr lvl="0"/>
            <a:r>
              <a:rPr sz="2000" dirty="0">
                <a:hlinkClick r:id="rId2"/>
              </a:rPr>
              <a:t>Homework 1 (assigned 9/22/2025, due 9/29/2025 (before 11:59 PM)</a:t>
            </a:r>
          </a:p>
          <a:p>
            <a:pPr lvl="0"/>
            <a:r>
              <a:rPr sz="2000" dirty="0">
                <a:hlinkClick r:id="rId3"/>
              </a:rPr>
              <a:t>Homework 2 (assigned 9/24/2025, due 10/1/2025 (before 9:30 AM - no late submissions)</a:t>
            </a:r>
          </a:p>
          <a:p>
            <a:pPr lvl="0"/>
            <a:r>
              <a:rPr sz="2000" dirty="0">
                <a:hlinkClick r:id="rId4"/>
              </a:rPr>
              <a:t>Lab 3 (assigned 9/24/2025, due 10/1/2025 (before 9:30 AM))</a:t>
            </a:r>
          </a:p>
          <a:p>
            <a:pPr lvl="0"/>
            <a:r>
              <a:rPr dirty="0"/>
              <a:t>Read textbook pages 1 - 16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Schedule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2308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Lecture/Lab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Topic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9/24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Taylor Series, Homework 2 (due 10/1 - no late work), Lab 3 (due 10/1)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9/29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Roots of Equations, bisection method (not on Test 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10/1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Bisection Method Error Analysis, False Position (not on Test 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10/6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Test 1 (lectures 1-7)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Lecture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Taylor Series Expansion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Taylor Series</a:t>
            </a:r>
          </a:p>
          <a:p>
            <a:pPr marL="0" lvl="0" indent="0">
              <a:spcBef>
                <a:spcPts val="3000"/>
              </a:spcBef>
              <a:buNone/>
            </a:pPr>
            <a:r>
              <a:rPr b="1"/>
              <a:t>Introduction to Taylor Series</a:t>
            </a:r>
          </a:p>
          <a:p>
            <a:pPr marL="0" lvl="0" indent="0">
              <a:buNone/>
            </a:pPr>
            <a:r>
              <a:t>Cheney and Kincaid [^1] provide some commonly used Taylor series.</a:t>
            </a:r>
          </a:p>
        </p:txBody>
      </p:sp>
      <p:pic>
        <p:nvPicPr>
          <p:cNvPr id="2" name="Picture 1" descr="Taylor Series  images/img192.jp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68700" y="546100"/>
            <a:ext cx="5105400" cy="31877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3" name="TextBox 3"/>
          <p:cNvSpPr txBox="1"/>
          <p:nvPr/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marL="0" lvl="0" indent="0" algn="ctr">
              <a:buNone/>
            </a:pPr>
            <a:r>
              <a:t>Taylor Series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lvl="0" indent="0">
                  <a:spcBef>
                    <a:spcPts val="3000"/>
                  </a:spcBef>
                  <a:buNone/>
                </a:pPr>
                <a:r>
                  <a:rPr b="1"/>
                  <a:t>Example</a:t>
                </a:r>
              </a:p>
              <a:p>
                <a:pPr marL="0" lvl="0" indent="0">
                  <a:buNone/>
                </a:pPr>
                <a:r>
                  <a:t>To find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</m:oMath>
                </a14:m>
                <a:r>
                  <a:t>, recall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∞</m:t>
                        </m:r>
                      </m:sup>
                      <m:e>
                        <m:f>
                          <m:f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p>
                            </m:sSup>
                          </m:num>
                          <m:den>
                            <m:r>
                              <a:rPr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!</m:t>
                            </m:r>
                          </m:den>
                        </m:f>
                      </m:e>
                    </m:nary>
                  </m:oMath>
                </a14:m>
                <a:endParaRPr/>
              </a:p>
              <a:p>
                <a:pPr marL="342900" lvl="0" indent="-342900"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/>
              </a:p>
              <a:p>
                <a:pPr marL="342900" lvl="0" indent="-342900"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=1+</m:t>
                    </m:r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  <m:r>
                      <a:rPr>
                        <a:latin typeface="Cambria Math" panose="02040503050406030204" pitchFamily="18" charset="0"/>
                      </a:rPr>
                      <m:t>=1+8</m:t>
                    </m:r>
                  </m:oMath>
                </a14:m>
                <a:endParaRPr/>
              </a:p>
              <a:p>
                <a:pPr marL="342900" lvl="0" indent="-342900"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=1+8+</m:t>
                    </m:r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2!</m:t>
                        </m:r>
                      </m:den>
                    </m:f>
                    <m:r>
                      <a:rPr>
                        <a:latin typeface="Cambria Math" panose="02040503050406030204" pitchFamily="18" charset="0"/>
                      </a:rPr>
                      <m:t>=1+8+</m:t>
                    </m:r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64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/>
              </a:p>
              <a:p>
                <a:pPr marL="342900" lvl="0" indent="-342900"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=1+8+</m:t>
                    </m:r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64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3!</m:t>
                        </m:r>
                      </m:den>
                    </m:f>
                    <m:r>
                      <a:rPr>
                        <a:latin typeface="Cambria Math" panose="02040503050406030204" pitchFamily="18" charset="0"/>
                      </a:rPr>
                      <m:t>=1+8+</m:t>
                    </m:r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64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512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35" t="-22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/>
              <a:t>Python Code for </a:t>
            </a:r>
            <a:r>
              <a:rPr b="1" dirty="0" err="1"/>
              <a:t>Jupyter</a:t>
            </a:r>
            <a:r>
              <a:rPr b="1" dirty="0"/>
              <a:t> Notebook</a:t>
            </a:r>
          </a:p>
          <a:p>
            <a:pPr lvl="0" indent="0">
              <a:buNone/>
            </a:pPr>
            <a:r>
              <a:rPr sz="2000" b="1" dirty="0">
                <a:solidFill>
                  <a:srgbClr val="008000"/>
                </a:solidFill>
                <a:latin typeface="Courier"/>
              </a:rPr>
              <a:t>import</a:t>
            </a:r>
            <a:r>
              <a:rPr sz="2000" dirty="0">
                <a:latin typeface="Courier"/>
              </a:rPr>
              <a:t> math</a:t>
            </a:r>
            <a:br>
              <a:rPr sz="2000" dirty="0"/>
            </a:br>
            <a:r>
              <a:rPr sz="2000" b="1" dirty="0">
                <a:solidFill>
                  <a:srgbClr val="008000"/>
                </a:solidFill>
                <a:latin typeface="Courier"/>
              </a:rPr>
              <a:t>import</a:t>
            </a:r>
            <a:r>
              <a:rPr sz="2000" dirty="0">
                <a:latin typeface="Courier"/>
              </a:rPr>
              <a:t> </a:t>
            </a:r>
            <a:r>
              <a:rPr sz="2000" dirty="0" err="1">
                <a:latin typeface="Courier"/>
              </a:rPr>
              <a:t>numpy</a:t>
            </a:r>
            <a:r>
              <a:rPr sz="2000" dirty="0">
                <a:latin typeface="Courier"/>
              </a:rPr>
              <a:t> </a:t>
            </a:r>
            <a:r>
              <a:rPr sz="2000" b="1" dirty="0">
                <a:solidFill>
                  <a:srgbClr val="008000"/>
                </a:solidFill>
                <a:latin typeface="Courier"/>
              </a:rPr>
              <a:t>as</a:t>
            </a:r>
            <a:r>
              <a:rPr sz="2000" dirty="0">
                <a:latin typeface="Courier"/>
              </a:rPr>
              <a:t> np</a:t>
            </a:r>
            <a:br>
              <a:rPr sz="2000" dirty="0"/>
            </a:br>
            <a:r>
              <a:rPr sz="2000" b="1" dirty="0">
                <a:solidFill>
                  <a:srgbClr val="008000"/>
                </a:solidFill>
                <a:latin typeface="Courier"/>
              </a:rPr>
              <a:t>import</a:t>
            </a:r>
            <a:r>
              <a:rPr sz="2000" dirty="0">
                <a:latin typeface="Courier"/>
              </a:rPr>
              <a:t> </a:t>
            </a:r>
            <a:r>
              <a:rPr sz="2000" dirty="0" err="1">
                <a:latin typeface="Courier"/>
              </a:rPr>
              <a:t>matplotlib.pyplot</a:t>
            </a:r>
            <a:r>
              <a:rPr sz="2000" dirty="0">
                <a:latin typeface="Courier"/>
              </a:rPr>
              <a:t> </a:t>
            </a:r>
            <a:r>
              <a:rPr sz="2000" b="1" dirty="0">
                <a:solidFill>
                  <a:srgbClr val="008000"/>
                </a:solidFill>
                <a:latin typeface="Courier"/>
              </a:rPr>
              <a:t>as</a:t>
            </a:r>
            <a:r>
              <a:rPr sz="2000" dirty="0">
                <a:latin typeface="Courier"/>
              </a:rPr>
              <a:t> </a:t>
            </a:r>
            <a:r>
              <a:rPr sz="2000" dirty="0" err="1">
                <a:latin typeface="Courier"/>
              </a:rPr>
              <a:t>plt</a:t>
            </a:r>
            <a:br>
              <a:rPr sz="2000" dirty="0"/>
            </a:br>
            <a:r>
              <a:rPr sz="2000" b="1" dirty="0">
                <a:solidFill>
                  <a:srgbClr val="007020"/>
                </a:solidFill>
                <a:latin typeface="Courier"/>
              </a:rPr>
              <a:t>def</a:t>
            </a:r>
            <a:r>
              <a:rPr sz="2000" dirty="0">
                <a:latin typeface="Courier"/>
              </a:rPr>
              <a:t> </a:t>
            </a:r>
            <a:r>
              <a:rPr sz="2000" dirty="0" err="1">
                <a:latin typeface="Courier"/>
              </a:rPr>
              <a:t>eTaylor</a:t>
            </a:r>
            <a:r>
              <a:rPr sz="2000" dirty="0">
                <a:latin typeface="Courier"/>
              </a:rPr>
              <a:t>(</a:t>
            </a:r>
            <a:r>
              <a:rPr sz="2000" dirty="0" err="1">
                <a:latin typeface="Courier"/>
              </a:rPr>
              <a:t>x,k</a:t>
            </a:r>
            <a:r>
              <a:rPr sz="2000" dirty="0">
                <a:latin typeface="Courier"/>
              </a:rPr>
              <a:t>):</a:t>
            </a:r>
            <a:br>
              <a:rPr sz="2000" dirty="0"/>
            </a:br>
            <a:r>
              <a:rPr sz="2000" dirty="0">
                <a:latin typeface="Courier"/>
              </a:rPr>
              <a:t>    y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0.0</a:t>
            </a:r>
            <a:br>
              <a:rPr sz="2000" dirty="0"/>
            </a:br>
            <a:r>
              <a:rPr sz="2000" dirty="0">
                <a:latin typeface="Courier"/>
              </a:rPr>
              <a:t>    </a:t>
            </a:r>
            <a:r>
              <a:rPr sz="2000" b="1" dirty="0">
                <a:solidFill>
                  <a:srgbClr val="007020"/>
                </a:solidFill>
                <a:latin typeface="Courier"/>
              </a:rPr>
              <a:t>for</a:t>
            </a:r>
            <a:r>
              <a:rPr sz="2000" dirty="0">
                <a:latin typeface="Courier"/>
              </a:rPr>
              <a:t> </a:t>
            </a:r>
            <a:r>
              <a:rPr sz="2000" dirty="0" err="1">
                <a:latin typeface="Courier"/>
              </a:rPr>
              <a:t>i</a:t>
            </a:r>
            <a:r>
              <a:rPr sz="2000" dirty="0">
                <a:latin typeface="Courier"/>
              </a:rPr>
              <a:t> </a:t>
            </a:r>
            <a:r>
              <a:rPr sz="2000" b="1" dirty="0">
                <a:solidFill>
                  <a:srgbClr val="007020"/>
                </a:solidFill>
                <a:latin typeface="Courier"/>
              </a:rPr>
              <a:t>in</a:t>
            </a:r>
            <a:r>
              <a:rPr sz="2000" dirty="0">
                <a:latin typeface="Courier"/>
              </a:rPr>
              <a:t> </a:t>
            </a:r>
            <a:r>
              <a:rPr sz="2000" dirty="0">
                <a:solidFill>
                  <a:srgbClr val="008000"/>
                </a:solidFill>
                <a:latin typeface="Courier"/>
              </a:rPr>
              <a:t>range</a:t>
            </a:r>
            <a:r>
              <a:rPr sz="2000" dirty="0">
                <a:latin typeface="Courier"/>
              </a:rPr>
              <a:t>(k):</a:t>
            </a:r>
            <a:br>
              <a:rPr sz="2000" dirty="0"/>
            </a:br>
            <a:r>
              <a:rPr sz="2000" dirty="0">
                <a:latin typeface="Courier"/>
              </a:rPr>
              <a:t>        </a:t>
            </a:r>
            <a:r>
              <a:rPr sz="2000" i="1" dirty="0">
                <a:solidFill>
                  <a:srgbClr val="60A0B0"/>
                </a:solidFill>
                <a:latin typeface="Courier"/>
              </a:rPr>
              <a:t>#print(</a:t>
            </a:r>
            <a:r>
              <a:rPr sz="2000" i="1" dirty="0" err="1">
                <a:solidFill>
                  <a:srgbClr val="60A0B0"/>
                </a:solidFill>
                <a:latin typeface="Courier"/>
              </a:rPr>
              <a:t>i</a:t>
            </a:r>
            <a:r>
              <a:rPr sz="2000" i="1" dirty="0">
                <a:solidFill>
                  <a:srgbClr val="60A0B0"/>
                </a:solidFill>
                <a:latin typeface="Courier"/>
              </a:rPr>
              <a:t>)</a:t>
            </a:r>
            <a:br>
              <a:rPr sz="2000" dirty="0"/>
            </a:br>
            <a:r>
              <a:rPr sz="2000" dirty="0">
                <a:latin typeface="Courier"/>
              </a:rPr>
              <a:t>        y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latin typeface="Courier"/>
              </a:rPr>
              <a:t>y</a:t>
            </a:r>
            <a:r>
              <a:rPr sz="2000" dirty="0">
                <a:solidFill>
                  <a:srgbClr val="666666"/>
                </a:solidFill>
                <a:latin typeface="Courier"/>
              </a:rPr>
              <a:t>+</a:t>
            </a:r>
            <a:r>
              <a:rPr sz="2000" dirty="0">
                <a:latin typeface="Courier"/>
              </a:rPr>
              <a:t>(x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**</a:t>
            </a:r>
            <a:r>
              <a:rPr sz="2000" dirty="0" err="1">
                <a:latin typeface="Courier"/>
              </a:rPr>
              <a:t>i</a:t>
            </a:r>
            <a:r>
              <a:rPr sz="2000" dirty="0">
                <a:latin typeface="Courier"/>
              </a:rPr>
              <a:t>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/</a:t>
            </a:r>
            <a:r>
              <a:rPr sz="2000" dirty="0" err="1">
                <a:latin typeface="Courier"/>
              </a:rPr>
              <a:t>math.factorial</a:t>
            </a:r>
            <a:r>
              <a:rPr sz="2000" dirty="0">
                <a:latin typeface="Courier"/>
              </a:rPr>
              <a:t>(</a:t>
            </a:r>
            <a:r>
              <a:rPr sz="2000" dirty="0" err="1">
                <a:latin typeface="Courier"/>
              </a:rPr>
              <a:t>i</a:t>
            </a:r>
            <a:r>
              <a:rPr sz="2000" dirty="0">
                <a:latin typeface="Courier"/>
              </a:rPr>
              <a:t>)   </a:t>
            </a:r>
            <a:br>
              <a:rPr sz="2000" dirty="0"/>
            </a:br>
            <a:r>
              <a:rPr sz="2000" dirty="0">
                <a:latin typeface="Courier"/>
              </a:rPr>
              <a:t>        </a:t>
            </a:r>
            <a:r>
              <a:rPr sz="2000" i="1" dirty="0">
                <a:solidFill>
                  <a:srgbClr val="60A0B0"/>
                </a:solidFill>
                <a:latin typeface="Courier"/>
              </a:rPr>
              <a:t>#print("</a:t>
            </a:r>
            <a:r>
              <a:rPr sz="2000" i="1" dirty="0" err="1">
                <a:solidFill>
                  <a:srgbClr val="60A0B0"/>
                </a:solidFill>
                <a:latin typeface="Courier"/>
              </a:rPr>
              <a:t>i</a:t>
            </a:r>
            <a:r>
              <a:rPr sz="2000" i="1" dirty="0">
                <a:solidFill>
                  <a:srgbClr val="60A0B0"/>
                </a:solidFill>
                <a:latin typeface="Courier"/>
              </a:rPr>
              <a:t>=",</a:t>
            </a:r>
            <a:r>
              <a:rPr sz="2000" i="1" dirty="0" err="1">
                <a:solidFill>
                  <a:srgbClr val="60A0B0"/>
                </a:solidFill>
                <a:latin typeface="Courier"/>
              </a:rPr>
              <a:t>i</a:t>
            </a:r>
            <a:r>
              <a:rPr sz="2000" i="1" dirty="0">
                <a:solidFill>
                  <a:srgbClr val="60A0B0"/>
                </a:solidFill>
                <a:latin typeface="Courier"/>
              </a:rPr>
              <a:t>," y=",y," </a:t>
            </a:r>
            <a:r>
              <a:rPr sz="2000" i="1" dirty="0" err="1">
                <a:solidFill>
                  <a:srgbClr val="60A0B0"/>
                </a:solidFill>
                <a:latin typeface="Courier"/>
              </a:rPr>
              <a:t>i</a:t>
            </a:r>
            <a:r>
              <a:rPr sz="2000" i="1" dirty="0">
                <a:solidFill>
                  <a:srgbClr val="60A0B0"/>
                </a:solidFill>
                <a:latin typeface="Courier"/>
              </a:rPr>
              <a:t>!= ",</a:t>
            </a:r>
            <a:r>
              <a:rPr sz="2000" i="1" dirty="0" err="1">
                <a:solidFill>
                  <a:srgbClr val="60A0B0"/>
                </a:solidFill>
                <a:latin typeface="Courier"/>
              </a:rPr>
              <a:t>math.factorial</a:t>
            </a:r>
            <a:r>
              <a:rPr sz="2000" i="1" dirty="0">
                <a:solidFill>
                  <a:srgbClr val="60A0B0"/>
                </a:solidFill>
                <a:latin typeface="Courier"/>
              </a:rPr>
              <a:t>(</a:t>
            </a:r>
            <a:r>
              <a:rPr sz="2000" i="1" dirty="0" err="1">
                <a:solidFill>
                  <a:srgbClr val="60A0B0"/>
                </a:solidFill>
                <a:latin typeface="Courier"/>
              </a:rPr>
              <a:t>i</a:t>
            </a:r>
            <a:r>
              <a:rPr sz="2000" i="1" dirty="0">
                <a:solidFill>
                  <a:srgbClr val="60A0B0"/>
                </a:solidFill>
                <a:latin typeface="Courier"/>
              </a:rPr>
              <a:t>)," </a:t>
            </a:r>
            <a:r>
              <a:rPr sz="2000" i="1" dirty="0" err="1">
                <a:solidFill>
                  <a:srgbClr val="60A0B0"/>
                </a:solidFill>
                <a:latin typeface="Courier"/>
              </a:rPr>
              <a:t>x^i</a:t>
            </a:r>
            <a:r>
              <a:rPr sz="2000" i="1" dirty="0">
                <a:solidFill>
                  <a:srgbClr val="60A0B0"/>
                </a:solidFill>
                <a:latin typeface="Courier"/>
              </a:rPr>
              <a:t>=",x**</a:t>
            </a:r>
            <a:r>
              <a:rPr sz="2000" i="1" dirty="0" err="1">
                <a:solidFill>
                  <a:srgbClr val="60A0B0"/>
                </a:solidFill>
                <a:latin typeface="Courier"/>
              </a:rPr>
              <a:t>i</a:t>
            </a:r>
            <a:r>
              <a:rPr sz="2000" i="1" dirty="0">
                <a:solidFill>
                  <a:srgbClr val="60A0B0"/>
                </a:solidFill>
                <a:latin typeface="Courier"/>
              </a:rPr>
              <a:t>)</a:t>
            </a:r>
            <a:br>
              <a:rPr sz="2000" dirty="0"/>
            </a:br>
            <a:r>
              <a:rPr sz="2000" dirty="0">
                <a:latin typeface="Courier"/>
              </a:rPr>
              <a:t>    </a:t>
            </a:r>
            <a:r>
              <a:rPr sz="2000" b="1" dirty="0">
                <a:solidFill>
                  <a:srgbClr val="007020"/>
                </a:solidFill>
                <a:latin typeface="Courier"/>
              </a:rPr>
              <a:t>return</a:t>
            </a:r>
            <a:r>
              <a:rPr sz="2000" dirty="0">
                <a:latin typeface="Courier"/>
              </a:rPr>
              <a:t> y</a:t>
            </a:r>
            <a:br>
              <a:rPr sz="2000" dirty="0"/>
            </a:br>
            <a:r>
              <a:rPr sz="2000" dirty="0">
                <a:latin typeface="Courier"/>
              </a:rPr>
              <a:t>k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 err="1">
                <a:latin typeface="Courier"/>
              </a:rPr>
              <a:t>np.arange</a:t>
            </a:r>
            <a:r>
              <a:rPr sz="2000" dirty="0">
                <a:latin typeface="Courier"/>
              </a:rPr>
              <a:t>(</a:t>
            </a:r>
            <a:r>
              <a:rPr sz="2000" dirty="0">
                <a:solidFill>
                  <a:srgbClr val="40A070"/>
                </a:solidFill>
                <a:latin typeface="Courier"/>
              </a:rPr>
              <a:t>21</a:t>
            </a:r>
            <a:r>
              <a:rPr sz="2000" dirty="0">
                <a:latin typeface="Courier"/>
              </a:rPr>
              <a:t>)</a:t>
            </a:r>
            <a:br>
              <a:rPr sz="2000" dirty="0"/>
            </a:br>
            <a:r>
              <a:rPr sz="2000" dirty="0">
                <a:solidFill>
                  <a:srgbClr val="008000"/>
                </a:solidFill>
                <a:latin typeface="Courier"/>
              </a:rPr>
              <a:t>print</a:t>
            </a:r>
            <a:r>
              <a:rPr sz="2000" dirty="0">
                <a:latin typeface="Courier"/>
              </a:rPr>
              <a:t>(k)</a:t>
            </a:r>
            <a:br>
              <a:rPr sz="2000" dirty="0"/>
            </a:br>
            <a:r>
              <a:rPr sz="2000" dirty="0">
                <a:solidFill>
                  <a:srgbClr val="008000"/>
                </a:solidFill>
                <a:latin typeface="Courier"/>
              </a:rPr>
              <a:t>print</a:t>
            </a:r>
            <a:r>
              <a:rPr sz="2000" dirty="0">
                <a:latin typeface="Courier"/>
              </a:rPr>
              <a:t>(k[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</a:t>
            </a:r>
            <a:r>
              <a:rPr sz="2000" dirty="0">
                <a:latin typeface="Courier"/>
              </a:rPr>
              <a:t>])</a:t>
            </a:r>
            <a:br>
              <a:rPr sz="2000" dirty="0"/>
            </a:br>
            <a:r>
              <a:rPr sz="2000" dirty="0">
                <a:latin typeface="Courier"/>
              </a:rPr>
              <a:t>y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0.0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</a:t>
            </a:r>
            <a:r>
              <a:rPr sz="2000" dirty="0">
                <a:latin typeface="Courier"/>
              </a:rPr>
              <a:t>k</a:t>
            </a:r>
            <a:br>
              <a:rPr sz="2000" dirty="0"/>
            </a:br>
            <a:r>
              <a:rPr sz="2000" b="1" dirty="0">
                <a:solidFill>
                  <a:srgbClr val="007020"/>
                </a:solidFill>
                <a:latin typeface="Courier"/>
              </a:rPr>
              <a:t>for</a:t>
            </a:r>
            <a:r>
              <a:rPr sz="2000" dirty="0">
                <a:latin typeface="Courier"/>
              </a:rPr>
              <a:t> </a:t>
            </a:r>
            <a:r>
              <a:rPr sz="2000" dirty="0" err="1">
                <a:latin typeface="Courier"/>
              </a:rPr>
              <a:t>i</a:t>
            </a:r>
            <a:r>
              <a:rPr sz="2000" dirty="0">
                <a:latin typeface="Courier"/>
              </a:rPr>
              <a:t> </a:t>
            </a:r>
            <a:r>
              <a:rPr sz="2000" b="1" dirty="0">
                <a:solidFill>
                  <a:srgbClr val="007020"/>
                </a:solidFill>
                <a:latin typeface="Courier"/>
              </a:rPr>
              <a:t>in</a:t>
            </a:r>
            <a:r>
              <a:rPr sz="2000" dirty="0">
                <a:latin typeface="Courier"/>
              </a:rPr>
              <a:t> </a:t>
            </a:r>
            <a:r>
              <a:rPr sz="2000" dirty="0" err="1">
                <a:latin typeface="Courier"/>
              </a:rPr>
              <a:t>np.nditer</a:t>
            </a:r>
            <a:r>
              <a:rPr sz="2000" dirty="0">
                <a:latin typeface="Courier"/>
              </a:rPr>
              <a:t>(k):</a:t>
            </a:r>
            <a:br>
              <a:rPr sz="2000" dirty="0"/>
            </a:br>
            <a:r>
              <a:rPr sz="2000" dirty="0">
                <a:latin typeface="Courier"/>
              </a:rPr>
              <a:t>    </a:t>
            </a:r>
            <a:r>
              <a:rPr sz="2000" i="1" dirty="0">
                <a:solidFill>
                  <a:srgbClr val="60A0B0"/>
                </a:solidFill>
                <a:latin typeface="Courier"/>
              </a:rPr>
              <a:t>#print(</a:t>
            </a:r>
            <a:r>
              <a:rPr sz="2000" i="1" dirty="0" err="1">
                <a:solidFill>
                  <a:srgbClr val="60A0B0"/>
                </a:solidFill>
                <a:latin typeface="Courier"/>
              </a:rPr>
              <a:t>i</a:t>
            </a:r>
            <a:r>
              <a:rPr sz="2000" i="1" dirty="0">
                <a:solidFill>
                  <a:srgbClr val="60A0B0"/>
                </a:solidFill>
                <a:latin typeface="Courier"/>
              </a:rPr>
              <a:t>)</a:t>
            </a:r>
            <a:br>
              <a:rPr sz="2000" dirty="0"/>
            </a:br>
            <a:r>
              <a:rPr sz="2000" dirty="0">
                <a:latin typeface="Courier"/>
              </a:rPr>
              <a:t>    y[</a:t>
            </a:r>
            <a:r>
              <a:rPr sz="2000" dirty="0" err="1">
                <a:latin typeface="Courier"/>
              </a:rPr>
              <a:t>i</a:t>
            </a:r>
            <a:r>
              <a:rPr sz="2000" dirty="0">
                <a:latin typeface="Courier"/>
              </a:rPr>
              <a:t>]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 err="1">
                <a:latin typeface="Courier"/>
              </a:rPr>
              <a:t>eTaylor</a:t>
            </a:r>
            <a:r>
              <a:rPr sz="2000" dirty="0">
                <a:latin typeface="Courier"/>
              </a:rPr>
              <a:t>(</a:t>
            </a:r>
            <a:r>
              <a:rPr sz="2000" dirty="0">
                <a:solidFill>
                  <a:srgbClr val="40A070"/>
                </a:solidFill>
                <a:latin typeface="Courier"/>
              </a:rPr>
              <a:t>8</a:t>
            </a:r>
            <a:r>
              <a:rPr sz="2000" dirty="0">
                <a:latin typeface="Courier"/>
              </a:rPr>
              <a:t>,i)</a:t>
            </a:r>
            <a:br>
              <a:rPr sz="2000" dirty="0"/>
            </a:br>
            <a:r>
              <a:rPr sz="2000" i="1" dirty="0">
                <a:solidFill>
                  <a:srgbClr val="60A0B0"/>
                </a:solidFill>
                <a:latin typeface="Courier"/>
              </a:rPr>
              <a:t>#print(y)</a:t>
            </a:r>
            <a:br>
              <a:rPr sz="2000" dirty="0"/>
            </a:br>
            <a:r>
              <a:rPr sz="2000" i="1" dirty="0">
                <a:solidFill>
                  <a:srgbClr val="60A0B0"/>
                </a:solidFill>
                <a:latin typeface="Courier"/>
              </a:rPr>
              <a:t>#plotting code</a:t>
            </a:r>
            <a:br>
              <a:rPr sz="2000" dirty="0"/>
            </a:br>
            <a:r>
              <a:rPr sz="2000" dirty="0">
                <a:latin typeface="Courier"/>
              </a:rPr>
              <a:t>fig, ax 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latin typeface="Courier"/>
              </a:rPr>
              <a:t> </a:t>
            </a:r>
            <a:r>
              <a:rPr sz="2000" dirty="0" err="1">
                <a:latin typeface="Courier"/>
              </a:rPr>
              <a:t>plt.subplots</a:t>
            </a:r>
            <a:r>
              <a:rPr sz="2000" dirty="0">
                <a:latin typeface="Courier"/>
              </a:rPr>
              <a:t>()</a:t>
            </a:r>
            <a:br>
              <a:rPr sz="2000" dirty="0"/>
            </a:br>
            <a:r>
              <a:rPr sz="2000" dirty="0" err="1">
                <a:latin typeface="Courier"/>
              </a:rPr>
              <a:t>ax.plot</a:t>
            </a:r>
            <a:r>
              <a:rPr sz="2000" dirty="0">
                <a:latin typeface="Courier"/>
              </a:rPr>
              <a:t>(k, y)</a:t>
            </a:r>
            <a:br>
              <a:rPr sz="2000" dirty="0"/>
            </a:br>
            <a:r>
              <a:rPr sz="2000" dirty="0" err="1">
                <a:latin typeface="Courier"/>
              </a:rPr>
              <a:t>ax.</a:t>
            </a:r>
            <a:r>
              <a:rPr sz="2000" dirty="0" err="1">
                <a:solidFill>
                  <a:srgbClr val="008000"/>
                </a:solidFill>
                <a:latin typeface="Courier"/>
              </a:rPr>
              <a:t>set</a:t>
            </a:r>
            <a:r>
              <a:rPr sz="2000" dirty="0">
                <a:latin typeface="Courier"/>
              </a:rPr>
              <a:t>(</a:t>
            </a:r>
            <a:r>
              <a:rPr sz="2000" dirty="0" err="1">
                <a:latin typeface="Courier"/>
              </a:rPr>
              <a:t>xlabel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4070A0"/>
                </a:solidFill>
                <a:latin typeface="Courier"/>
              </a:rPr>
              <a:t>'k'</a:t>
            </a:r>
            <a:r>
              <a:rPr sz="2000" dirty="0">
                <a:latin typeface="Courier"/>
              </a:rPr>
              <a:t>, </a:t>
            </a:r>
            <a:r>
              <a:rPr sz="2000" dirty="0" err="1">
                <a:latin typeface="Courier"/>
              </a:rPr>
              <a:t>ylabel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4070A0"/>
                </a:solidFill>
                <a:latin typeface="Courier"/>
              </a:rPr>
              <a:t>'e^8(k)'</a:t>
            </a:r>
            <a:r>
              <a:rPr sz="2000" dirty="0">
                <a:latin typeface="Courier"/>
              </a:rPr>
              <a:t>,</a:t>
            </a:r>
            <a:br>
              <a:rPr sz="2000" dirty="0"/>
            </a:br>
            <a:r>
              <a:rPr sz="2000" dirty="0">
                <a:latin typeface="Courier"/>
              </a:rPr>
              <a:t>       title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4070A0"/>
                </a:solidFill>
                <a:latin typeface="Courier"/>
              </a:rPr>
              <a:t>'Taylor Series Approximation'</a:t>
            </a:r>
            <a:r>
              <a:rPr sz="2000" dirty="0">
                <a:latin typeface="Courier"/>
              </a:rPr>
              <a:t>)</a:t>
            </a:r>
            <a:br>
              <a:rPr sz="2000" dirty="0"/>
            </a:br>
            <a:r>
              <a:rPr sz="2000" dirty="0" err="1">
                <a:latin typeface="Courier"/>
              </a:rPr>
              <a:t>plt.show</a:t>
            </a:r>
            <a:r>
              <a:rPr sz="2000" dirty="0">
                <a:latin typeface="Courier"/>
              </a:rPr>
              <a:t>()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Taylor Series Expansion about a Point</a:t>
            </a:r>
          </a:p>
        </p:txBody>
      </p:sp>
      <p:pic>
        <p:nvPicPr>
          <p:cNvPr id="2" name="Picture 1" descr="Taylor Series about a point  images/taylorPolynomial.pn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68700" y="1244600"/>
            <a:ext cx="5105400" cy="17907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5" name="TextBox 3"/>
          <p:cNvSpPr txBox="1"/>
          <p:nvPr/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marL="0" lvl="0" indent="0" algn="ctr">
              <a:buNone/>
            </a:pPr>
            <a:r>
              <a:t>Taylor Series Polynomial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t>Source: textbook, page 14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880</Words>
  <Application>Microsoft Macintosh PowerPoint</Application>
  <PresentationFormat>On-screen Show (16:9)</PresentationFormat>
  <Paragraphs>67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Cambria Math</vt:lpstr>
      <vt:lpstr>Courier</vt:lpstr>
      <vt:lpstr>Office Theme</vt:lpstr>
      <vt:lpstr>MANE 3351</vt:lpstr>
      <vt:lpstr>Lecture 7</vt:lpstr>
      <vt:lpstr>Resources</vt:lpstr>
      <vt:lpstr>Schedule</vt:lpstr>
      <vt:lpstr>Lecture Content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app0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>Douglas Timmer</cp:lastModifiedBy>
  <cp:revision>1</cp:revision>
  <dcterms:created xsi:type="dcterms:W3CDTF">2025-09-23T18:58:56Z</dcterms:created>
  <dcterms:modified xsi:type="dcterms:W3CDTF">2025-09-23T19:00:51Z</dcterms:modified>
</cp:coreProperties>
</file>