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9" Type="http://schemas.openxmlformats.org/officeDocument/2006/relationships/viewProps" Target="viewProps.xml" /><Relationship Id="rId1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1" Type="http://schemas.openxmlformats.org/officeDocument/2006/relationships/tableStyles" Target="tableStyles.xml" /><Relationship Id="rId2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qualityengineering.utrgv.edu/MANE3351_202610/HomeworkOneAssignment/" TargetMode="External" /><Relationship Id="rId3" Type="http://schemas.openxmlformats.org/officeDocument/2006/relationships/hyperlink" Target="https://qualityengineering.utrgv.edu/MANE3351_202610/HomeworkTwoAssignment/" TargetMode="External" /><Relationship Id="rId4" Type="http://schemas.openxmlformats.org/officeDocument/2006/relationships/hyperlink" Target="https://qualityengineering.utrgv.edu/MANE3351_fall2024/LabThreeAssignment/" TargetMode="Externa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cs.scipy.org/doc/scipy/reference/stats.html" TargetMode="External" /><Relationship Id="rId3" Type="http://schemas.openxmlformats.org/officeDocument/2006/relationships/hyperlink" Target="https://docs.scipy.org/doc/scipy/reference/generated/scipy.stats.norm.html" TargetMode="Externa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MANE 3351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Bisection Method</a:t>
            </a:r>
          </a:p>
          <a:p>
            <a:pPr lvl="0" indent="-342900" marL="342900">
              <a:buAutoNum type="arabicPeriod"/>
            </a:pPr>
            <a:r>
              <a:rPr/>
              <a:t>Identify an interval </a:t>
            </a:r>
            <a:r>
              <a:rPr i="1"/>
              <a:t>[a,b]</a:t>
            </a:r>
            <a:r>
              <a:rPr/>
              <a:t> such that either </a:t>
            </a:r>
            <a:r>
              <a:rPr i="1"/>
              <a:t>a</a:t>
            </a:r>
            <a:r>
              <a:rPr/>
              <a:t> or </a:t>
            </a:r>
            <a:r>
              <a:rPr i="1"/>
              <a:t>b</a:t>
            </a:r>
            <a:r>
              <a:rPr/>
              <a:t> overshoots the mark while the other undershoots it.</a:t>
            </a:r>
          </a:p>
          <a:p>
            <a:pPr lvl="0" indent="-342900" marL="342900">
              <a:buAutoNum type="arabicPeriod"/>
            </a:pPr>
            <a:r>
              <a:rPr/>
              <a:t>Calculate the midpoint, </a:t>
            </a:r>
            <a:r>
              <a:rPr i="1"/>
              <a:t>m</a:t>
            </a:r>
            <a:r>
              <a:rPr/>
              <a:t>, of the identified interval</a:t>
            </a:r>
          </a:p>
          <a:p>
            <a:pPr lvl="0" indent="-342900" marL="342900">
              <a:buAutoNum type="arabicPeriod"/>
            </a:pPr>
            <a:r>
              <a:rPr/>
              <a:t>If </a:t>
            </a:r>
            <a:r>
              <a:rPr i="1"/>
              <a:t>a</a:t>
            </a:r>
            <a:r>
              <a:rPr/>
              <a:t> and </a:t>
            </a:r>
            <a:r>
              <a:rPr i="1"/>
              <a:t>m</a:t>
            </a:r>
            <a:r>
              <a:rPr/>
              <a:t> both overshoot or both undershoot the mark, the desired value lies in </a:t>
            </a:r>
            <a:r>
              <a:rPr i="1"/>
              <a:t>[m,b]</a:t>
            </a:r>
          </a:p>
          <a:p>
            <a:pPr lvl="0" indent="-342900" marL="342900">
              <a:buAutoNum type="arabicPeriod"/>
            </a:pPr>
            <a:r>
              <a:rPr/>
              <a:t>If </a:t>
            </a:r>
            <a:r>
              <a:rPr i="1"/>
              <a:t>b</a:t>
            </a:r>
            <a:r>
              <a:rPr/>
              <a:t> and </a:t>
            </a:r>
            <a:r>
              <a:rPr i="1"/>
              <a:t>m</a:t>
            </a:r>
            <a:r>
              <a:rPr/>
              <a:t> both overshoots or both undershoot the mark, the desired value lies in </a:t>
            </a:r>
            <a:r>
              <a:rPr i="1"/>
              <a:t>[a,m]</a:t>
            </a:r>
          </a:p>
          <a:p>
            <a:pPr lvl="0" indent="-342900" marL="342900">
              <a:buAutoNum type="arabicPeriod"/>
            </a:pPr>
            <a:r>
              <a:rPr/>
              <a:t>Return to step 2 using the newly identified interval</a:t>
            </a:r>
          </a:p>
          <a:p>
            <a:pPr lvl="0" indent="0" marL="0">
              <a:buNone/>
            </a:pPr>
            <a:r>
              <a:rPr/>
              <a:t>Source: textbook, page 41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Simple Pseudocode</a:t>
            </a:r>
          </a:p>
        </p:txBody>
      </p:sp>
      <p:pic>
        <p:nvPicPr>
          <p:cNvPr descr="images/bisectionSimple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828800"/>
            <a:ext cx="5105400" cy="1143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Source: textbook, page 43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Python code for Simple Pseudocode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#from scipy import stats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f(x):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stats.norm.cdf(x)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.25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initialize code</a:t>
            </a:r>
            <a:br/>
            <a:r>
              <a:rPr>
                <a:latin typeface="Courier"/>
              </a:rPr>
              <a:t>a</a:t>
            </a:r>
            <a:r>
              <a:rPr>
                <a:solidFill>
                  <a:srgbClr val="666666"/>
                </a:solidFill>
                <a:latin typeface="Courier"/>
              </a:rPr>
              <a:t>=-</a:t>
            </a:r>
            <a:r>
              <a:rPr>
                <a:solidFill>
                  <a:srgbClr val="40A070"/>
                </a:solidFill>
                <a:latin typeface="Courier"/>
              </a:rPr>
              <a:t>0.9</a:t>
            </a:r>
            <a:br/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0.9</a:t>
            </a:r>
            <a:br/>
            <a:r>
              <a:rPr>
                <a:latin typeface="Courier"/>
              </a:rPr>
              <a:t>i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br/>
            <a:r>
              <a:rPr>
                <a:latin typeface="Courier"/>
              </a:rPr>
              <a:t>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f(a)</a:t>
            </a:r>
            <a:br/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r>
              <a:rPr>
                <a:latin typeface="Courier"/>
              </a:rPr>
              <a:t> </a:t>
            </a:r>
            <a:r>
              <a:rPr i="1">
                <a:solidFill>
                  <a:srgbClr val="60A0B0"/>
                </a:solidFill>
                <a:latin typeface="Courier"/>
              </a:rPr>
              <a:t># discuss divisor</a:t>
            </a:r>
            <a:br/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while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19177C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L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else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a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    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>
                <a:latin typeface="Courier"/>
              </a:rPr>
              <a:t>    i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i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"iteration {}, root is located at 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(i,m))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"{} iterations processed"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(i))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"the root is {} with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(m,m,M))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Pseudocode 2</a:t>
            </a:r>
          </a:p>
        </p:txBody>
      </p:sp>
      <p:pic>
        <p:nvPicPr>
          <p:cNvPr descr="images/bisectionPseud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384300"/>
            <a:ext cx="5105400" cy="2019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Source: textbook, page 43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Python Code for Pseudocode 2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Pseudo-code 2</a:t>
            </a:r>
            <a:br/>
            <a:r>
              <a:rPr b="1">
                <a:solidFill>
                  <a:srgbClr val="008000"/>
                </a:solidFill>
                <a:latin typeface="Courier"/>
              </a:rPr>
              <a:t>from</a:t>
            </a:r>
            <a:r>
              <a:rPr>
                <a:latin typeface="Courier"/>
              </a:rPr>
              <a:t> scipy </a:t>
            </a:r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stats</a:t>
            </a:r>
            <a:br/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math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f(x):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stats.norm.cdf(x)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.25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initialize code</a:t>
            </a:r>
            <a:br/>
            <a:r>
              <a:rPr>
                <a:latin typeface="Courier"/>
              </a:rPr>
              <a:t>a</a:t>
            </a:r>
            <a:r>
              <a:rPr>
                <a:solidFill>
                  <a:srgbClr val="666666"/>
                </a:solidFill>
                <a:latin typeface="Courier"/>
              </a:rPr>
              <a:t>=-</a:t>
            </a:r>
            <a:r>
              <a:rPr>
                <a:solidFill>
                  <a:srgbClr val="40A070"/>
                </a:solidFill>
                <a:latin typeface="Courier"/>
              </a:rPr>
              <a:t>3.0</a:t>
            </a:r>
            <a:br/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br/>
            <a:r>
              <a:rPr>
                <a:latin typeface="Courier"/>
              </a:rPr>
              <a:t>tol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0.0005</a:t>
            </a:r>
            <a:br/>
            <a:r>
              <a:rPr>
                <a:latin typeface="Courier"/>
              </a:rPr>
              <a:t>N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100</a:t>
            </a:r>
            <a:br/>
            <a:r>
              <a:rPr>
                <a:latin typeface="Courier"/>
              </a:rPr>
              <a:t>err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math.fabs(b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a)</a:t>
            </a:r>
            <a:br/>
            <a:r>
              <a:rPr>
                <a:latin typeface="Courier"/>
              </a:rPr>
              <a:t>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f(a)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i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range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,N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b)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f(m)</a:t>
            </a:r>
            <a:br/>
            <a:r>
              <a:rPr>
                <a:latin typeface="Courier"/>
              </a:rPr>
              <a:t>    err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err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(M</a:t>
            </a:r>
            <a:r>
              <a:rPr>
                <a:solidFill>
                  <a:srgbClr val="666666"/>
                </a:solidFill>
                <a:latin typeface="Courier"/>
              </a:rPr>
              <a:t>==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) </a:t>
            </a:r>
            <a:r>
              <a:rPr b="1">
                <a:solidFill>
                  <a:srgbClr val="007020"/>
                </a:solidFill>
                <a:latin typeface="Courier"/>
              </a:rPr>
              <a:t>or</a:t>
            </a:r>
            <a:r>
              <a:rPr>
                <a:latin typeface="Courier"/>
              </a:rPr>
              <a:t> (err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latin typeface="Courier"/>
              </a:rPr>
              <a:t>tol):</a:t>
            </a:r>
            <a:br/>
            <a:r>
              <a:rPr>
                <a:latin typeface="Courier"/>
              </a:rPr>
              <a:t>        </a:t>
            </a:r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"stopping inside for loop at iteration 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(i))</a:t>
            </a:r>
            <a:br/>
            <a:r>
              <a:rPr>
                <a:latin typeface="Courier"/>
              </a:rPr>
              <a:t>        </a:t>
            </a:r>
            <a:r>
              <a:rPr b="1">
                <a:solidFill>
                  <a:srgbClr val="007020"/>
                </a:solidFill>
                <a:latin typeface="Courier"/>
              </a:rPr>
              <a:t>break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(L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M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    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else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    a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latin typeface="Courier"/>
              </a:rPr>
              <a:t>        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</a:t>
            </a:r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"the root is {} with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(m,m,M))    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Lecture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rPr/>
              <a:t>Part 2: Bisection Search lecture</a:t>
            </a:r>
          </a:p>
          <a:p>
            <a:pPr lvl="0"/>
            <a:r>
              <a:rPr/>
              <a:t>Test 1 2024 - available in Solutions</a:t>
            </a:r>
          </a:p>
          <a:p>
            <a:pPr lvl="0"/>
            <a:r>
              <a:rPr/>
              <a:t>Test 1 - scheduled 10/6/2025</a:t>
            </a:r>
          </a:p>
          <a:p>
            <a:pPr lvl="0"/>
            <a:r>
              <a:rPr/>
              <a:t>Lab Section is submitting Lab 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rPr/>
              <a:t>Lecture 8 Slides</a:t>
            </a:r>
          </a:p>
          <a:p>
            <a:pPr lvl="0"/>
            <a:r>
              <a:rPr/>
              <a:t>Lecture 8 Marked Slides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rPr>
                <a:hlinkClick r:id="rId2"/>
              </a:rPr>
              <a:t>Homework 1 (assigned 9/22/2025, due 9/29/2025 (before 11:59 PM)</a:t>
            </a:r>
          </a:p>
          <a:p>
            <a:pPr lvl="0"/>
            <a:r>
              <a:rPr>
                <a:hlinkClick r:id="rId3"/>
              </a:rPr>
              <a:t>Homework 2 (assigned 9/24/2025, due 10/1/2025 (before 9:30 AM - no late submissions)</a:t>
            </a:r>
          </a:p>
          <a:p>
            <a:pPr lvl="0"/>
            <a:r>
              <a:rPr>
                <a:hlinkClick r:id="rId4"/>
              </a:rPr>
              <a:t>Lab 3 (assigned 9/24/2025, due 10/1/2025 (before 9:30 AM))</a:t>
            </a:r>
          </a:p>
          <a:p>
            <a:pPr lvl="0"/>
            <a:r>
              <a:rPr/>
              <a:t>Read textbook pages 41-46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Lecture/Lab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Topic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9/24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Taylor Series, Homework 2 (due 10/1 - no late work), Lab 3 (due 10/1)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9/29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Roots of Equations, bisection method (not on Test 1)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10/1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Bisection Method Error Analysis, False Position (not on Test 1)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10/6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Test 1 (lectures 1-7)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Roots of Equations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Introduction</a:t>
            </a:r>
          </a:p>
          <a:p>
            <a:pPr lvl="0"/>
            <a:r>
              <a:rPr/>
              <a:t>Value </a:t>
            </a:r>
            <a:r>
              <a:rPr i="1"/>
              <a:t>x</a:t>
            </a:r>
            <a:r>
              <a:rPr/>
              <a:t> such that </a:t>
            </a:r>
            <a:r>
              <a:rPr i="1"/>
              <a:t>f(x)=0</a:t>
            </a:r>
          </a:p>
          <a:p>
            <a:pPr lvl="0"/>
            <a:r>
              <a:rPr/>
              <a:t>Extremely useful operations</a:t>
            </a:r>
          </a:p>
          <a:p>
            <a:pPr lvl="0"/>
            <a:r>
              <a:rPr/>
              <a:t>Engineering Economic Examples</a:t>
            </a:r>
          </a:p>
          <a:p>
            <a:pPr lvl="1"/>
            <a:r>
              <a:rPr/>
              <a:t>Break-even analysis</a:t>
            </a:r>
          </a:p>
          <a:p>
            <a:pPr lvl="1"/>
            <a:r>
              <a:rPr/>
              <a:t>Payback period</a:t>
            </a:r>
          </a:p>
          <a:p>
            <a:pPr lvl="1"/>
            <a:r>
              <a:rPr/>
              <a:t>Rate of return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Quadratic Equation</a:t>
                </a:r>
              </a:p>
              <a:p>
                <a:pPr lvl="0" indent="0" marL="0">
                  <a:buNone/>
                </a:pPr>
                <a:r>
                  <a:rPr/>
                  <a:t>Consider a second-order polynomial </a:t>
                </a:r>
                <a14:m>
                  <m:oMath xmlns:m="http://schemas.openxmlformats.org/officeDocument/2006/math">
                    <m:r>
                      <m:t>a</m:t>
                    </m:r>
                    <m:sSup>
                      <m:e>
                        <m:r>
                          <m:t>x</m:t>
                        </m:r>
                      </m:e>
                      <m:sup>
                        <m: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m:t>+</m:t>
                    </m:r>
                    <m:r>
                      <m:t>b</m:t>
                    </m:r>
                    <m:r>
                      <m:t>x</m:t>
                    </m:r>
                    <m:r>
                      <m:rPr>
                        <m:sty m:val="p"/>
                      </m:rPr>
                      <m:t>+</m:t>
                    </m:r>
                    <m:r>
                      <m:t>c</m:t>
                    </m:r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</a:p>
              <a:p>
                <a:pPr lvl="0"/>
                <a:r>
                  <a:rPr/>
                  <a:t>The quadratic formula finds the value(s) of </a:t>
                </a:r>
                <a:r>
                  <a:rPr i="1"/>
                  <a:t>x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f>
                        <m:fPr>
                          <m:type m:val="bar"/>
                        </m:fPr>
                        <m:num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b</m:t>
                          </m:r>
                          <m:r>
                            <m:rPr>
                              <m:sty m:val="p"/>
                            </m:rPr>
                            <m:t>±</m:t>
                          </m:r>
                          <m:rad>
                            <m:radPr>
                              <m:degHide m:val="on"/>
                            </m:radPr>
                            <m:deg/>
                            <m:e>
                              <m:sSup>
                                <m:e>
                                  <m:r>
                                    <m:t>b</m:t>
                                  </m:r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4</m:t>
                              </m:r>
                              <m:r>
                                <m:t>a</m:t>
                              </m:r>
                              <m:r>
                                <m:t>c</m:t>
                              </m:r>
                            </m:e>
                          </m:rad>
                        </m:num>
                        <m:den>
                          <m:r>
                            <m:t>2</m:t>
                          </m:r>
                          <m:r>
                            <m:t>a</m:t>
                          </m:r>
                        </m:den>
                      </m:f>
                    </m:oMath>
                  </m:oMathPara>
                </a14:m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Root Bracketing Techniques</a:t>
                </a:r>
              </a:p>
              <a:p>
                <a:pPr lvl="0"/>
                <a:r>
                  <a:rPr/>
                  <a:t>Many techniques for find roots start by bracketing the root</a:t>
                </a:r>
              </a:p>
              <a:p>
                <a:pPr lvl="0"/>
                <a:r>
                  <a:rPr/>
                  <a:t>Consider the cumulative distribution function (CDF) of a standard normal distribution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Φ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z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∫"/>
                          <m:limLoc m:val="subSup"/>
                          <m:subHide m:val="off"/>
                          <m:supHide m:val="off"/>
                        </m:naryPr>
                        <m:sub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rPr>
                              <m:sty m:val="p"/>
                            </m:rPr>
                            <m:t>∞</m:t>
                          </m:r>
                        </m:sub>
                        <m:sup>
                          <m:r>
                            <m:t>z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</m:radPr>
                                <m:deg/>
                                <m:e>
                                  <m:r>
                                    <m:t>2</m:t>
                                  </m:r>
                                  <m:r>
                                    <m:t>π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m:rPr>
                          <m:sty m:val="p"/>
                        </m:rPr>
                        <m:t>exp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rPr>
                              <m:sty m:val="p"/>
                            </m:rPr>
                            <m:t>−</m:t>
                          </m:r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2</m:t>
                              </m:r>
                            </m:den>
                          </m:f>
                          <m:sSup>
                            <m:e>
                              <m:r>
                                <m:t>u</m:t>
                              </m:r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e>
                      </m:d>
                      <m:r>
                        <m:t> </m:t>
                      </m:r>
                      <m:r>
                        <m:t>d</m:t>
                      </m:r>
                      <m:r>
                        <m:t>u</m:t>
                      </m:r>
                    </m:oMath>
                  </m:oMathPara>
                </a14:m>
              </a:p>
              <a:p>
                <a:pPr lvl="0"/>
                <a:r>
                  <a:rPr/>
                  <a:t>Goal: Find first quartile that is the value of </a:t>
                </a:r>
                <a:r>
                  <a:rPr i="1"/>
                  <a:t>z</a:t>
                </a:r>
                <a:r>
                  <a:rPr/>
                  <a:t> such that </a:t>
                </a:r>
                <a14:m>
                  <m:oMath xmlns:m="http://schemas.openxmlformats.org/officeDocument/2006/math">
                    <m:r>
                      <m:t>ϕ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z</m:t>
                        </m:r>
                      </m:e>
                    </m:d>
                    <m:r>
                      <m:rPr>
                        <m:sty m:val="p"/>
                      </m:rPr>
                      <m:t>=</m:t>
                    </m:r>
                    <m:r>
                      <m:t>0.25</m:t>
                    </m:r>
                  </m:oMath>
                </a14:m>
              </a:p>
              <a:p>
                <a:pPr lvl="0"/>
                <a:r>
                  <a:rPr/>
                  <a:t>Start up writing equation</a:t>
                </a:r>
              </a:p>
              <a:p>
                <a:pPr lvl="0"/>
                <a:r>
                  <a:rPr/>
                  <a:t>Trial and error</a:t>
                </a:r>
              </a:p>
              <a:p>
                <a:pPr lvl="0"/>
                <a:r>
                  <a:rPr/>
                  <a:t>Python can help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Statistical Functions in Python</a:t>
            </a:r>
          </a:p>
          <a:p>
            <a:pPr lvl="0"/>
            <a:r>
              <a:rPr>
                <a:hlinkClick r:id="rId2"/>
              </a:rPr>
              <a:t>General Statistical Functions</a:t>
            </a:r>
          </a:p>
          <a:p>
            <a:pPr lvl="0"/>
            <a:r>
              <a:rPr>
                <a:hlinkClick r:id="rId3"/>
              </a:rPr>
              <a:t>Normal Distribution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Python Code for Statistical Functions</a:t>
            </a:r>
          </a:p>
          <a:p>
            <a:pPr lvl="0" indent="0">
              <a:buNone/>
            </a:pPr>
            <a:r>
              <a:rPr b="1">
                <a:solidFill>
                  <a:srgbClr val="008000"/>
                </a:solidFill>
                <a:latin typeface="Courier"/>
              </a:rPr>
              <a:t>from</a:t>
            </a:r>
            <a:r>
              <a:rPr>
                <a:latin typeface="Courier"/>
              </a:rPr>
              <a:t> scipy </a:t>
            </a:r>
            <a:r>
              <a:rPr b="1">
                <a:solidFill>
                  <a:srgbClr val="008000"/>
                </a:solidFill>
                <a:latin typeface="Courier"/>
              </a:rPr>
              <a:t>import</a:t>
            </a:r>
            <a:r>
              <a:rPr>
                <a:latin typeface="Courier"/>
              </a:rPr>
              <a:t> stats</a:t>
            </a:r>
            <a:br/>
            <a:r>
              <a:rPr>
                <a:latin typeface="Courier"/>
              </a:rPr>
              <a:t>p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0.25</a:t>
            </a:r>
            <a:br/>
            <a:br/>
            <a:r>
              <a:rPr>
                <a:latin typeface="Courier"/>
              </a:rPr>
              <a:t>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008000"/>
                </a:solidFill>
                <a:latin typeface="Courier"/>
              </a:rPr>
              <a:t>float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08000"/>
                </a:solidFill>
                <a:latin typeface="Courier"/>
              </a:rPr>
              <a:t>input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"Enter the value of x: 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fx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stats.norm.cdf(x)</a:t>
            </a:r>
            <a:br/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"for x={}, f({})={}"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(x,x,fx))</a:t>
            </a:r>
            <a:br/>
            <a:br/>
            <a:r>
              <a:rPr>
                <a:solidFill>
                  <a:srgbClr val="008000"/>
                </a:solidFill>
                <a:latin typeface="Courier"/>
              </a:rPr>
              <a:t>print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"{}-th percentile={}"</a:t>
            </a:r>
            <a:r>
              <a:rPr>
                <a:latin typeface="Courier"/>
              </a:rPr>
              <a:t>.</a:t>
            </a:r>
            <a:r>
              <a:rPr>
                <a:solidFill>
                  <a:srgbClr val="008000"/>
                </a:solidFill>
                <a:latin typeface="Courier"/>
              </a:rPr>
              <a:t>format</a:t>
            </a:r>
            <a:r>
              <a:rPr>
                <a:latin typeface="Courier"/>
              </a:rPr>
              <a:t>(p,stats.norm.ppf(p)))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2025-09-26T20:51:53Z</dcterms:created>
  <dcterms:modified xsi:type="dcterms:W3CDTF">2025-09-26T20:51:53Z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