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4" autoAdjust="0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qualityengineering.utrgv.edu/MANE3351_202610/HomeworkTwoAssignment/" TargetMode="External"/><Relationship Id="rId2" Type="http://schemas.openxmlformats.org/officeDocument/2006/relationships/hyperlink" Target="https://qualityengineering.utrgv.edu/MANE3351_202610/HomeworkOneAssignmen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qualityengineering.utrgv.edu/MANE3351_fall2024/LabThreeAssignment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/falsePositionCode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651000" y="1600200"/>
            <a:ext cx="5842000" cy="4013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457200" y="56134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False Position Pseudocode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False Position Error Analysis</a:t>
            </a:r>
          </a:p>
          <a:p>
            <a:pPr lvl="1"/>
            <a:r>
              <a:t>Much harder to analyze than bisection method</a:t>
            </a:r>
          </a:p>
          <a:p>
            <a:pPr lvl="1"/>
            <a:r>
              <a:t>Convergence to root depends on shape of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𝑓</m:t>
                </m:r>
                <m:r>
                  <a:rPr>
                    <a:latin typeface="Cambria Math" panose="02040503050406030204" pitchFamily="18" charset="0"/>
                  </a:rPr>
                  <m:t>(</m:t>
                </m:r>
                <m:r>
                  <a:rPr>
                    <a:latin typeface="Cambria Math" panose="02040503050406030204" pitchFamily="18" charset="0"/>
                  </a:rPr>
                  <m:t>𝑥</m:t>
                </m:r>
                <m:r>
                  <a:rPr>
                    <a:latin typeface="Cambria Math" panose="02040503050406030204" pitchFamily="18" charset="0"/>
                  </a:rPr>
                  <m:t>)</m:t>
                </m:r>
              </m:oMath>
            </a14:m>
            <a:endParaRPr/>
          </a:p>
          <a:p>
            <a:pPr lvl="1"/>
            <a:r>
              <a:t>At times, false position may converge slowly!, Example from textbook[^4], shown below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/img205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7200" y="1765300"/>
            <a:ext cx="8229600" cy="36703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457200" y="56134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False Position troublesome function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Loops in Python</a:t>
            </a:r>
          </a:p>
          <a:p>
            <a:pPr lvl="1"/>
            <a:r>
              <a:t>Python only supports two types of loops: for and while</a:t>
            </a:r>
          </a:p>
          <a:p>
            <a:pPr lvl="1"/>
            <a:r>
              <a:t>Pseudocode used do/while loop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Python Code for False Position</a:t>
            </a:r>
          </a:p>
          <a:p>
            <a:pPr lvl="0" indent="0">
              <a:buNone/>
            </a:pPr>
            <a:r>
              <a:rPr sz="2800" i="1" dirty="0">
                <a:solidFill>
                  <a:srgbClr val="60A0B0"/>
                </a:solidFill>
                <a:latin typeface="Courier"/>
              </a:rPr>
              <a:t># False Position</a:t>
            </a:r>
            <a:br>
              <a:rPr sz="2800" dirty="0"/>
            </a:br>
            <a:r>
              <a:rPr sz="2800" dirty="0">
                <a:latin typeface="Courier"/>
              </a:rPr>
              <a:t>from </a:t>
            </a:r>
            <a:r>
              <a:rPr sz="2800" dirty="0" err="1">
                <a:latin typeface="Courier"/>
              </a:rPr>
              <a:t>scipy</a:t>
            </a:r>
            <a:r>
              <a:rPr sz="2800" dirty="0">
                <a:latin typeface="Courier"/>
              </a:rPr>
              <a:t> import stats</a:t>
            </a:r>
            <a:br>
              <a:rPr sz="2800" dirty="0"/>
            </a:br>
            <a:r>
              <a:rPr sz="2800" dirty="0">
                <a:latin typeface="Courier"/>
              </a:rPr>
              <a:t>import math</a:t>
            </a:r>
            <a:br>
              <a:rPr sz="2800" dirty="0"/>
            </a:br>
            <a:r>
              <a:rPr sz="2800" b="1" dirty="0">
                <a:solidFill>
                  <a:srgbClr val="007020"/>
                </a:solidFill>
                <a:latin typeface="Courier"/>
              </a:rPr>
              <a:t>def</a:t>
            </a:r>
            <a:r>
              <a:rPr sz="2800" dirty="0">
                <a:latin typeface="Courier"/>
              </a:rPr>
              <a:t> f(x):</a:t>
            </a:r>
            <a:br>
              <a:rPr sz="2800" dirty="0"/>
            </a:br>
            <a:r>
              <a:rPr sz="2800" dirty="0">
                <a:latin typeface="Courier"/>
              </a:rPr>
              <a:t>    </a:t>
            </a:r>
            <a:r>
              <a:rPr sz="2800" b="1" dirty="0">
                <a:solidFill>
                  <a:srgbClr val="007020"/>
                </a:solidFill>
                <a:latin typeface="Courier"/>
              </a:rPr>
              <a:t>return</a:t>
            </a:r>
            <a:r>
              <a:rPr sz="2800" dirty="0">
                <a:latin typeface="Courier"/>
              </a:rPr>
              <a:t> </a:t>
            </a:r>
            <a:r>
              <a:rPr sz="2800" dirty="0" err="1">
                <a:latin typeface="Courier"/>
              </a:rPr>
              <a:t>stats.norm.cdf</a:t>
            </a:r>
            <a:r>
              <a:rPr sz="2800" dirty="0">
                <a:latin typeface="Courier"/>
              </a:rPr>
              <a:t>(x)</a:t>
            </a:r>
            <a:r>
              <a:rPr sz="2800" dirty="0">
                <a:solidFill>
                  <a:srgbClr val="666666"/>
                </a:solidFill>
                <a:latin typeface="Courier"/>
              </a:rPr>
              <a:t>-</a:t>
            </a:r>
            <a:r>
              <a:rPr sz="2800" dirty="0">
                <a:solidFill>
                  <a:srgbClr val="40A070"/>
                </a:solidFill>
                <a:latin typeface="Courier"/>
              </a:rPr>
              <a:t>.25</a:t>
            </a:r>
            <a:br>
              <a:rPr sz="2800" dirty="0"/>
            </a:br>
            <a:r>
              <a:rPr sz="2800" i="1" dirty="0">
                <a:solidFill>
                  <a:srgbClr val="60A0B0"/>
                </a:solidFill>
                <a:latin typeface="Courier"/>
              </a:rPr>
              <a:t># input a &amp; b</a:t>
            </a:r>
            <a:br>
              <a:rPr sz="2800" dirty="0"/>
            </a:br>
            <a:r>
              <a:rPr sz="2800" b="1" dirty="0">
                <a:solidFill>
                  <a:srgbClr val="007020"/>
                </a:solidFill>
                <a:latin typeface="Courier"/>
              </a:rPr>
              <a:t>while</a:t>
            </a:r>
            <a:r>
              <a:rPr sz="2800" dirty="0">
                <a:latin typeface="Courier"/>
              </a:rPr>
              <a:t> </a:t>
            </a:r>
            <a:r>
              <a:rPr sz="2800" dirty="0">
                <a:solidFill>
                  <a:srgbClr val="19177C"/>
                </a:solidFill>
                <a:latin typeface="Courier"/>
              </a:rPr>
              <a:t>True</a:t>
            </a:r>
            <a:r>
              <a:rPr sz="2800" dirty="0">
                <a:latin typeface="Courier"/>
              </a:rPr>
              <a:t>:</a:t>
            </a:r>
            <a:br>
              <a:rPr sz="2800" dirty="0"/>
            </a:br>
            <a:r>
              <a:rPr sz="2800" dirty="0">
                <a:latin typeface="Courier"/>
              </a:rPr>
              <a:t>    a</a:t>
            </a:r>
            <a:r>
              <a:rPr sz="2800" dirty="0">
                <a:solidFill>
                  <a:srgbClr val="666666"/>
                </a:solidFill>
                <a:latin typeface="Courier"/>
              </a:rPr>
              <a:t>=</a:t>
            </a:r>
            <a:r>
              <a:rPr sz="2800" dirty="0">
                <a:latin typeface="Courier"/>
              </a:rPr>
              <a:t>float(input(</a:t>
            </a:r>
            <a:r>
              <a:rPr sz="2800" dirty="0">
                <a:solidFill>
                  <a:srgbClr val="4070A0"/>
                </a:solidFill>
                <a:latin typeface="Courier"/>
              </a:rPr>
              <a:t>"enter the lower bound: "</a:t>
            </a:r>
            <a:r>
              <a:rPr sz="2800" dirty="0">
                <a:latin typeface="Courier"/>
              </a:rPr>
              <a:t>))</a:t>
            </a:r>
            <a:br>
              <a:rPr sz="2800" dirty="0"/>
            </a:br>
            <a:r>
              <a:rPr sz="2800" dirty="0">
                <a:latin typeface="Courier"/>
              </a:rPr>
              <a:t>    b</a:t>
            </a:r>
            <a:r>
              <a:rPr sz="2800" dirty="0">
                <a:solidFill>
                  <a:srgbClr val="666666"/>
                </a:solidFill>
                <a:latin typeface="Courier"/>
              </a:rPr>
              <a:t>=</a:t>
            </a:r>
            <a:r>
              <a:rPr sz="2800" dirty="0">
                <a:latin typeface="Courier"/>
              </a:rPr>
              <a:t>float(input(</a:t>
            </a:r>
            <a:r>
              <a:rPr sz="2800" dirty="0">
                <a:solidFill>
                  <a:srgbClr val="4070A0"/>
                </a:solidFill>
                <a:latin typeface="Courier"/>
              </a:rPr>
              <a:t>"enter the upper bound: "</a:t>
            </a:r>
            <a:r>
              <a:rPr sz="2800" dirty="0">
                <a:latin typeface="Courier"/>
              </a:rPr>
              <a:t>))</a:t>
            </a:r>
            <a:br>
              <a:rPr sz="2800" dirty="0"/>
            </a:br>
            <a:r>
              <a:rPr sz="2800" dirty="0">
                <a:latin typeface="Courier"/>
              </a:rPr>
              <a:t>    </a:t>
            </a:r>
            <a:r>
              <a:rPr sz="2800" b="1" dirty="0">
                <a:solidFill>
                  <a:srgbClr val="007020"/>
                </a:solidFill>
                <a:latin typeface="Courier"/>
              </a:rPr>
              <a:t>if</a:t>
            </a:r>
            <a:r>
              <a:rPr sz="2800" dirty="0">
                <a:latin typeface="Courier"/>
              </a:rPr>
              <a:t> f(a)</a:t>
            </a:r>
            <a:r>
              <a:rPr sz="2800" dirty="0">
                <a:solidFill>
                  <a:srgbClr val="666666"/>
                </a:solidFill>
                <a:latin typeface="Courier"/>
              </a:rPr>
              <a:t>*</a:t>
            </a:r>
            <a:r>
              <a:rPr sz="2800" dirty="0">
                <a:latin typeface="Courier"/>
              </a:rPr>
              <a:t>f(b)</a:t>
            </a:r>
            <a:r>
              <a:rPr sz="2800" dirty="0">
                <a:solidFill>
                  <a:srgbClr val="666666"/>
                </a:solidFill>
                <a:latin typeface="Courier"/>
              </a:rPr>
              <a:t>&lt;</a:t>
            </a:r>
            <a:r>
              <a:rPr sz="2800" dirty="0">
                <a:solidFill>
                  <a:srgbClr val="40A070"/>
                </a:solidFill>
                <a:latin typeface="Courier"/>
              </a:rPr>
              <a:t>0.0</a:t>
            </a:r>
            <a:r>
              <a:rPr sz="2800" dirty="0">
                <a:latin typeface="Courier"/>
              </a:rPr>
              <a:t>:</a:t>
            </a:r>
            <a:br>
              <a:rPr sz="2800" dirty="0"/>
            </a:br>
            <a:r>
              <a:rPr sz="2800" dirty="0">
                <a:latin typeface="Courier"/>
              </a:rPr>
              <a:t>        </a:t>
            </a:r>
            <a:r>
              <a:rPr sz="2800" b="1" dirty="0">
                <a:solidFill>
                  <a:srgbClr val="007020"/>
                </a:solidFill>
                <a:latin typeface="Courier"/>
              </a:rPr>
              <a:t>break</a:t>
            </a:r>
            <a:br>
              <a:rPr sz="2800" dirty="0"/>
            </a:br>
            <a:r>
              <a:rPr sz="2800" dirty="0">
                <a:latin typeface="Courier"/>
              </a:rPr>
              <a:t>    print(</a:t>
            </a:r>
            <a:r>
              <a:rPr sz="2800" dirty="0">
                <a:solidFill>
                  <a:srgbClr val="4070A0"/>
                </a:solidFill>
                <a:latin typeface="Courier"/>
              </a:rPr>
              <a:t>"incorrect bounds, please re-enter"</a:t>
            </a:r>
            <a:r>
              <a:rPr sz="2800" dirty="0">
                <a:latin typeface="Courier"/>
              </a:rPr>
              <a:t>)</a:t>
            </a:r>
            <a:br>
              <a:rPr sz="2800" dirty="0"/>
            </a:br>
            <a:r>
              <a:rPr sz="2800" dirty="0">
                <a:latin typeface="Courier"/>
              </a:rPr>
              <a:t>print(</a:t>
            </a:r>
            <a:r>
              <a:rPr sz="2800" dirty="0">
                <a:solidFill>
                  <a:srgbClr val="4070A0"/>
                </a:solidFill>
                <a:latin typeface="Courier"/>
              </a:rPr>
              <a:t>"the lower bound is {}"</a:t>
            </a:r>
            <a:r>
              <a:rPr sz="2800" dirty="0">
                <a:latin typeface="Courier"/>
              </a:rPr>
              <a:t>.format(a))</a:t>
            </a:r>
            <a:br>
              <a:rPr sz="2800" dirty="0"/>
            </a:br>
            <a:r>
              <a:rPr sz="2800" dirty="0">
                <a:latin typeface="Courier"/>
              </a:rPr>
              <a:t>print(</a:t>
            </a:r>
            <a:r>
              <a:rPr sz="2800" dirty="0">
                <a:solidFill>
                  <a:srgbClr val="4070A0"/>
                </a:solidFill>
                <a:latin typeface="Courier"/>
              </a:rPr>
              <a:t>"the upper bound is {}"</a:t>
            </a:r>
            <a:r>
              <a:rPr sz="2800" dirty="0">
                <a:latin typeface="Courier"/>
              </a:rPr>
              <a:t>.format(b))</a:t>
            </a:r>
            <a:br>
              <a:rPr sz="2800" dirty="0"/>
            </a:br>
            <a:r>
              <a:rPr sz="2800" dirty="0">
                <a:latin typeface="Courier"/>
              </a:rPr>
              <a:t>counter</a:t>
            </a:r>
            <a:r>
              <a:rPr sz="2800" dirty="0">
                <a:solidFill>
                  <a:srgbClr val="666666"/>
                </a:solidFill>
                <a:latin typeface="Courier"/>
              </a:rPr>
              <a:t>=</a:t>
            </a:r>
            <a:r>
              <a:rPr sz="2800" dirty="0">
                <a:solidFill>
                  <a:srgbClr val="40A070"/>
                </a:solidFill>
                <a:latin typeface="Courier"/>
              </a:rPr>
              <a:t>0</a:t>
            </a:r>
            <a:br>
              <a:rPr sz="2800" dirty="0"/>
            </a:br>
            <a:r>
              <a:rPr sz="2800" i="1" dirty="0">
                <a:solidFill>
                  <a:srgbClr val="60A0B0"/>
                </a:solidFill>
                <a:latin typeface="Courier"/>
              </a:rPr>
              <a:t># process loop</a:t>
            </a:r>
            <a:br>
              <a:rPr sz="2800" dirty="0"/>
            </a:br>
            <a:r>
              <a:rPr sz="2800" b="1" dirty="0">
                <a:solidFill>
                  <a:srgbClr val="007020"/>
                </a:solidFill>
                <a:latin typeface="Courier"/>
              </a:rPr>
              <a:t>while</a:t>
            </a:r>
            <a:r>
              <a:rPr sz="2800" dirty="0">
                <a:latin typeface="Courier"/>
              </a:rPr>
              <a:t> </a:t>
            </a:r>
            <a:r>
              <a:rPr sz="2800" dirty="0">
                <a:solidFill>
                  <a:srgbClr val="19177C"/>
                </a:solidFill>
                <a:latin typeface="Courier"/>
              </a:rPr>
              <a:t>True</a:t>
            </a:r>
            <a:r>
              <a:rPr sz="2800" dirty="0">
                <a:latin typeface="Courier"/>
              </a:rPr>
              <a:t>:</a:t>
            </a:r>
            <a:br>
              <a:rPr sz="2800" dirty="0"/>
            </a:br>
            <a:r>
              <a:rPr sz="2800" dirty="0">
                <a:latin typeface="Courier"/>
              </a:rPr>
              <a:t>    m</a:t>
            </a:r>
            <a:r>
              <a:rPr sz="2800" dirty="0">
                <a:solidFill>
                  <a:srgbClr val="666666"/>
                </a:solidFill>
                <a:latin typeface="Courier"/>
              </a:rPr>
              <a:t>=</a:t>
            </a:r>
            <a:r>
              <a:rPr sz="2800" dirty="0">
                <a:latin typeface="Courier"/>
              </a:rPr>
              <a:t> a </a:t>
            </a:r>
            <a:r>
              <a:rPr sz="2800" dirty="0">
                <a:solidFill>
                  <a:srgbClr val="666666"/>
                </a:solidFill>
                <a:latin typeface="Courier"/>
              </a:rPr>
              <a:t>-</a:t>
            </a:r>
            <a:r>
              <a:rPr sz="2800" dirty="0">
                <a:latin typeface="Courier"/>
              </a:rPr>
              <a:t> ((a</a:t>
            </a:r>
            <a:r>
              <a:rPr sz="2800" dirty="0">
                <a:solidFill>
                  <a:srgbClr val="666666"/>
                </a:solidFill>
                <a:latin typeface="Courier"/>
              </a:rPr>
              <a:t>-</a:t>
            </a:r>
            <a:r>
              <a:rPr sz="2800" dirty="0">
                <a:latin typeface="Courier"/>
              </a:rPr>
              <a:t>b)</a:t>
            </a:r>
            <a:r>
              <a:rPr sz="2800" dirty="0">
                <a:solidFill>
                  <a:srgbClr val="666666"/>
                </a:solidFill>
                <a:latin typeface="Courier"/>
              </a:rPr>
              <a:t>*</a:t>
            </a:r>
            <a:r>
              <a:rPr sz="2800" dirty="0">
                <a:latin typeface="Courier"/>
              </a:rPr>
              <a:t>f(a))</a:t>
            </a:r>
            <a:r>
              <a:rPr sz="2800" dirty="0">
                <a:solidFill>
                  <a:srgbClr val="666666"/>
                </a:solidFill>
                <a:latin typeface="Courier"/>
              </a:rPr>
              <a:t>/</a:t>
            </a:r>
            <a:r>
              <a:rPr sz="2800" dirty="0">
                <a:latin typeface="Courier"/>
              </a:rPr>
              <a:t>(f(a)</a:t>
            </a:r>
            <a:r>
              <a:rPr sz="2800" dirty="0">
                <a:solidFill>
                  <a:srgbClr val="666666"/>
                </a:solidFill>
                <a:latin typeface="Courier"/>
              </a:rPr>
              <a:t>-</a:t>
            </a:r>
            <a:r>
              <a:rPr sz="2800" dirty="0">
                <a:latin typeface="Courier"/>
              </a:rPr>
              <a:t>f(b))</a:t>
            </a:r>
            <a:br>
              <a:rPr sz="2800" dirty="0"/>
            </a:br>
            <a:r>
              <a:rPr sz="2800" dirty="0">
                <a:latin typeface="Courier"/>
              </a:rPr>
              <a:t>    </a:t>
            </a:r>
            <a:r>
              <a:rPr sz="2800" b="1" dirty="0">
                <a:solidFill>
                  <a:srgbClr val="007020"/>
                </a:solidFill>
                <a:latin typeface="Courier"/>
              </a:rPr>
              <a:t>if</a:t>
            </a:r>
            <a:r>
              <a:rPr sz="2800" dirty="0">
                <a:latin typeface="Courier"/>
              </a:rPr>
              <a:t> f(a)</a:t>
            </a:r>
            <a:r>
              <a:rPr sz="2800" dirty="0">
                <a:solidFill>
                  <a:srgbClr val="666666"/>
                </a:solidFill>
                <a:latin typeface="Courier"/>
              </a:rPr>
              <a:t>*</a:t>
            </a:r>
            <a:r>
              <a:rPr sz="2800" dirty="0">
                <a:latin typeface="Courier"/>
              </a:rPr>
              <a:t>f(b)</a:t>
            </a:r>
            <a:r>
              <a:rPr sz="2800" dirty="0">
                <a:solidFill>
                  <a:srgbClr val="666666"/>
                </a:solidFill>
                <a:latin typeface="Courier"/>
              </a:rPr>
              <a:t>&lt;</a:t>
            </a:r>
            <a:r>
              <a:rPr sz="2800" dirty="0">
                <a:solidFill>
                  <a:srgbClr val="40A070"/>
                </a:solidFill>
                <a:latin typeface="Courier"/>
              </a:rPr>
              <a:t>0.0</a:t>
            </a:r>
            <a:r>
              <a:rPr sz="2800" dirty="0">
                <a:latin typeface="Courier"/>
              </a:rPr>
              <a:t>:</a:t>
            </a:r>
            <a:br>
              <a:rPr sz="2800" dirty="0"/>
            </a:br>
            <a:r>
              <a:rPr sz="2800" dirty="0">
                <a:latin typeface="Courier"/>
              </a:rPr>
              <a:t>        b</a:t>
            </a:r>
            <a:r>
              <a:rPr sz="2800" dirty="0">
                <a:solidFill>
                  <a:srgbClr val="666666"/>
                </a:solidFill>
                <a:latin typeface="Courier"/>
              </a:rPr>
              <a:t>=</a:t>
            </a:r>
            <a:r>
              <a:rPr sz="2800" dirty="0">
                <a:latin typeface="Courier"/>
              </a:rPr>
              <a:t>m</a:t>
            </a:r>
            <a:br>
              <a:rPr sz="2800" dirty="0"/>
            </a:br>
            <a:r>
              <a:rPr sz="2800" dirty="0">
                <a:latin typeface="Courier"/>
              </a:rPr>
              <a:t>    </a:t>
            </a:r>
            <a:r>
              <a:rPr sz="2800" b="1" dirty="0">
                <a:solidFill>
                  <a:srgbClr val="007020"/>
                </a:solidFill>
                <a:latin typeface="Courier"/>
              </a:rPr>
              <a:t>else</a:t>
            </a:r>
            <a:r>
              <a:rPr sz="2800" dirty="0">
                <a:latin typeface="Courier"/>
              </a:rPr>
              <a:t>:</a:t>
            </a:r>
            <a:br>
              <a:rPr sz="2800" dirty="0"/>
            </a:br>
            <a:r>
              <a:rPr sz="2800" dirty="0">
                <a:latin typeface="Courier"/>
              </a:rPr>
              <a:t>        a</a:t>
            </a:r>
            <a:r>
              <a:rPr sz="2800" dirty="0">
                <a:solidFill>
                  <a:srgbClr val="666666"/>
                </a:solidFill>
                <a:latin typeface="Courier"/>
              </a:rPr>
              <a:t>=</a:t>
            </a:r>
            <a:r>
              <a:rPr sz="2800" dirty="0">
                <a:latin typeface="Courier"/>
              </a:rPr>
              <a:t>m</a:t>
            </a:r>
            <a:br>
              <a:rPr sz="2800" dirty="0"/>
            </a:br>
            <a:r>
              <a:rPr sz="2800" dirty="0">
                <a:latin typeface="Courier"/>
              </a:rPr>
              <a:t>    counter</a:t>
            </a:r>
            <a:r>
              <a:rPr sz="2800" dirty="0">
                <a:solidFill>
                  <a:srgbClr val="666666"/>
                </a:solidFill>
                <a:latin typeface="Courier"/>
              </a:rPr>
              <a:t>=</a:t>
            </a:r>
            <a:r>
              <a:rPr sz="2800" dirty="0">
                <a:latin typeface="Courier"/>
              </a:rPr>
              <a:t>counter</a:t>
            </a:r>
            <a:r>
              <a:rPr sz="2800" dirty="0">
                <a:solidFill>
                  <a:srgbClr val="666666"/>
                </a:solidFill>
                <a:latin typeface="Courier"/>
              </a:rPr>
              <a:t>+</a:t>
            </a:r>
            <a:r>
              <a:rPr sz="2800" dirty="0">
                <a:solidFill>
                  <a:srgbClr val="40A070"/>
                </a:solidFill>
                <a:latin typeface="Courier"/>
              </a:rPr>
              <a:t>1</a:t>
            </a:r>
            <a:br>
              <a:rPr sz="2800" dirty="0"/>
            </a:br>
            <a:r>
              <a:rPr sz="2800" dirty="0">
                <a:latin typeface="Courier"/>
              </a:rPr>
              <a:t>    </a:t>
            </a:r>
            <a:r>
              <a:rPr sz="2800" b="1" dirty="0">
                <a:solidFill>
                  <a:srgbClr val="007020"/>
                </a:solidFill>
                <a:latin typeface="Courier"/>
              </a:rPr>
              <a:t>if</a:t>
            </a:r>
            <a:r>
              <a:rPr sz="2800" dirty="0">
                <a:latin typeface="Courier"/>
              </a:rPr>
              <a:t> </a:t>
            </a:r>
            <a:r>
              <a:rPr sz="2800" dirty="0" err="1">
                <a:latin typeface="Courier"/>
              </a:rPr>
              <a:t>math.fabs</a:t>
            </a:r>
            <a:r>
              <a:rPr sz="2800" dirty="0">
                <a:latin typeface="Courier"/>
              </a:rPr>
              <a:t>(f(m)) </a:t>
            </a:r>
            <a:r>
              <a:rPr sz="2800" dirty="0">
                <a:solidFill>
                  <a:srgbClr val="666666"/>
                </a:solidFill>
                <a:latin typeface="Courier"/>
              </a:rPr>
              <a:t>&lt;</a:t>
            </a:r>
            <a:r>
              <a:rPr sz="2800" dirty="0">
                <a:solidFill>
                  <a:srgbClr val="40A070"/>
                </a:solidFill>
                <a:latin typeface="Courier"/>
              </a:rPr>
              <a:t>0.0005</a:t>
            </a:r>
            <a:r>
              <a:rPr sz="2800" dirty="0">
                <a:latin typeface="Courier"/>
              </a:rPr>
              <a:t>:</a:t>
            </a:r>
            <a:br>
              <a:rPr sz="2800" dirty="0"/>
            </a:br>
            <a:r>
              <a:rPr sz="2800" dirty="0">
                <a:latin typeface="Courier"/>
              </a:rPr>
              <a:t>        </a:t>
            </a:r>
            <a:r>
              <a:rPr sz="2800" b="1" dirty="0">
                <a:solidFill>
                  <a:srgbClr val="007020"/>
                </a:solidFill>
                <a:latin typeface="Courier"/>
              </a:rPr>
              <a:t>break</a:t>
            </a:r>
            <a:br>
              <a:rPr sz="2800" dirty="0"/>
            </a:br>
            <a:r>
              <a:rPr sz="2800" dirty="0">
                <a:latin typeface="Courier"/>
              </a:rPr>
              <a:t>print(</a:t>
            </a:r>
            <a:r>
              <a:rPr sz="2800" dirty="0">
                <a:solidFill>
                  <a:srgbClr val="4070A0"/>
                </a:solidFill>
                <a:latin typeface="Courier"/>
              </a:rPr>
              <a:t>"the root is {}"</a:t>
            </a:r>
            <a:r>
              <a:rPr sz="2800" dirty="0">
                <a:latin typeface="Courier"/>
              </a:rPr>
              <a:t>.format(m))   </a:t>
            </a:r>
            <a:br>
              <a:rPr sz="2800" dirty="0"/>
            </a:br>
            <a:r>
              <a:rPr sz="2800" dirty="0">
                <a:latin typeface="Courier"/>
              </a:rPr>
              <a:t>print(</a:t>
            </a:r>
            <a:r>
              <a:rPr sz="2800" dirty="0">
                <a:solidFill>
                  <a:srgbClr val="4070A0"/>
                </a:solidFill>
                <a:latin typeface="Courier"/>
              </a:rPr>
              <a:t>"the value at the root is {}"</a:t>
            </a:r>
            <a:r>
              <a:rPr sz="2800" dirty="0">
                <a:latin typeface="Courier"/>
              </a:rPr>
              <a:t>.format(f(m)))</a:t>
            </a:r>
            <a:br>
              <a:rPr sz="2800" dirty="0"/>
            </a:br>
            <a:r>
              <a:rPr sz="2800" dirty="0">
                <a:latin typeface="Courier"/>
              </a:rPr>
              <a:t>print(</a:t>
            </a:r>
            <a:r>
              <a:rPr sz="2800" dirty="0">
                <a:solidFill>
                  <a:srgbClr val="4070A0"/>
                </a:solidFill>
                <a:latin typeface="Courier"/>
              </a:rPr>
              <a:t>"the number of steps were {}"</a:t>
            </a:r>
            <a:r>
              <a:rPr sz="2800" dirty="0">
                <a:latin typeface="Courier"/>
              </a:rPr>
              <a:t>.format(counter))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Test One</a:t>
            </a:r>
          </a:p>
          <a:p>
            <a:pPr lvl="1"/>
            <a:r>
              <a:t>You are allowed one 4 inch by 6 inch notecard containing handwritten notes</a:t>
            </a:r>
          </a:p>
          <a:p>
            <a:pPr lvl="1"/>
            <a:r>
              <a:t>Calculator is needed; no programmable calculators that can calculate derivatives</a:t>
            </a:r>
          </a:p>
          <a:p>
            <a:pPr lvl="1"/>
            <a:r>
              <a:t>Covers material from Lectures 1 - 7</a:t>
            </a:r>
          </a:p>
          <a:p>
            <a:pPr lvl="1"/>
            <a:r>
              <a:t>Review Homework 1 and 2 and solutions</a:t>
            </a:r>
          </a:p>
          <a:p>
            <a:pPr lvl="1"/>
            <a:r>
              <a:t>Review Test 1</a:t>
            </a:r>
          </a:p>
          <a:p>
            <a:pPr lvl="1"/>
            <a:r>
              <a:t>Resistor information will be provided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References</a:t>
            </a:r>
          </a:p>
          <a:p>
            <a:pPr marL="0" lvl="0" indent="0">
              <a:buNone/>
            </a:pPr>
            <a:r>
              <a:rPr sz="2800" dirty="0"/>
              <a:t>[1]: Cheney, W. and Kincaid, D. (2004), </a:t>
            </a:r>
            <a:r>
              <a:rPr sz="2800" i="1" dirty="0"/>
              <a:t>Numerical Mathematics and Computing, 5th edition</a:t>
            </a:r>
          </a:p>
          <a:p>
            <a:pPr marL="0" lvl="0" indent="0">
              <a:buNone/>
            </a:pPr>
            <a:r>
              <a:rPr sz="2800" dirty="0"/>
              <a:t>[2]: </a:t>
            </a:r>
            <a:r>
              <a:rPr sz="2800" dirty="0" err="1"/>
              <a:t>Chapra</a:t>
            </a:r>
            <a:r>
              <a:rPr sz="2800" dirty="0"/>
              <a:t>, S. and Canale, R. (2015), </a:t>
            </a:r>
            <a:r>
              <a:rPr sz="2800" i="1" dirty="0"/>
              <a:t>Numerical Methods for Engineering, 7th edition</a:t>
            </a:r>
          </a:p>
          <a:p>
            <a:pPr marL="0" lvl="0" indent="0">
              <a:buNone/>
            </a:pPr>
            <a:r>
              <a:rPr sz="2800" dirty="0"/>
              <a:t>[4]: Brin, L., (2020), </a:t>
            </a:r>
            <a:r>
              <a:rPr sz="2800" i="1" dirty="0"/>
              <a:t>Tea Time Numerical Analysis: Experiences in Mathematics, 3rd edition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sz="2800" b="1" dirty="0"/>
              <a:t>Classroom Management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sz="2800" b="1" dirty="0"/>
              <a:t>Agenda</a:t>
            </a:r>
          </a:p>
          <a:p>
            <a:pPr lvl="1"/>
            <a:r>
              <a:rPr sz="2400" dirty="0"/>
              <a:t>Part 2: Bisection Search Error Analysis</a:t>
            </a:r>
          </a:p>
          <a:p>
            <a:pPr lvl="1"/>
            <a:r>
              <a:rPr sz="2400" dirty="0"/>
              <a:t>False Position Method</a:t>
            </a:r>
          </a:p>
          <a:p>
            <a:pPr lvl="1"/>
            <a:r>
              <a:rPr sz="2400" dirty="0"/>
              <a:t>Review Test 1</a:t>
            </a:r>
          </a:p>
          <a:p>
            <a:pPr lvl="1"/>
            <a:r>
              <a:rPr sz="2400" dirty="0"/>
              <a:t>Lab 4</a:t>
            </a:r>
          </a:p>
          <a:p>
            <a:pPr lvl="1"/>
            <a:r>
              <a:rPr sz="2400" dirty="0"/>
              <a:t>LANL visit - I will be out of my office for most of today</a:t>
            </a:r>
          </a:p>
          <a:p>
            <a:pPr lvl="2"/>
            <a:r>
              <a:rPr sz="2000" dirty="0"/>
              <a:t>One day extension on Lab 3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Handouts</a:t>
            </a:r>
          </a:p>
          <a:p>
            <a:pPr lvl="1"/>
            <a:r>
              <a:rPr dirty="0"/>
              <a:t>Lecture 9 Slides</a:t>
            </a:r>
          </a:p>
          <a:p>
            <a:pPr lvl="1"/>
            <a:r>
              <a:rPr dirty="0"/>
              <a:t>Lecture 9 Marked Slides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 dirty="0"/>
              <a:t>Assignments</a:t>
            </a:r>
          </a:p>
          <a:p>
            <a:pPr lvl="1"/>
            <a:r>
              <a:rPr dirty="0">
                <a:hlinkClick r:id="rId2"/>
              </a:rPr>
              <a:t>Homework 1 (assigned 9/22/2025, due 9/29/2025 (before 11:59 PM)</a:t>
            </a:r>
          </a:p>
          <a:p>
            <a:pPr lvl="1"/>
            <a:r>
              <a:rPr dirty="0">
                <a:hlinkClick r:id="rId3"/>
              </a:rPr>
              <a:t>Homework 2 (assigned 9/24/2025, due 10/1/2025 (before 9:30 AM - no late submissions)</a:t>
            </a:r>
          </a:p>
          <a:p>
            <a:pPr lvl="1"/>
            <a:r>
              <a:rPr dirty="0">
                <a:hlinkClick r:id="rId4"/>
              </a:rPr>
              <a:t>Lab 3 (assigned 9/24/2025, due 10/1/2025 (before 9:30 AM))</a:t>
            </a:r>
          </a:p>
          <a:p>
            <a:pPr lvl="1"/>
            <a:r>
              <a:rPr dirty="0"/>
              <a:t>Read textbook pages 41-46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Schedule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Lecture/Lab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Taylor Series, Homework 2 (due 10/1 - no late work), Lab 3 (due 10/1)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Roots of Equations, bisection method (not on Test 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Bisection Method Error Analysis, False Position (not on Test 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Test 1 (lectures 1-7)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Bisection Method: Error Analysis</a:t>
                </a:r>
              </a:p>
              <a:p>
                <a:pPr marL="0" lvl="0" indent="0">
                  <a:spcBef>
                    <a:spcPts val="3000"/>
                  </a:spcBef>
                  <a:buNone/>
                </a:pPr>
                <a:r>
                  <a:rPr sz="2800" b="1" dirty="0"/>
                  <a:t>Bisection Method Theorem</a:t>
                </a:r>
              </a:p>
              <a:p>
                <a:pPr marL="0" lvl="0" indent="0">
                  <a:buNone/>
                </a:pPr>
                <a:r>
                  <a:rPr sz="2800" dirty="0"/>
                  <a:t>Cheney and Kincaid (2004)[^1] provide a definition of the bisection method</a:t>
                </a:r>
              </a:p>
              <a:p>
                <a:pPr marL="1270000" lvl="0" indent="0">
                  <a:buNone/>
                </a:pPr>
                <a:r>
                  <a:rPr sz="1800" dirty="0"/>
                  <a:t>If the bisection algorithm is applied to a continuous function on an interval </a:t>
                </a:r>
                <a14:m>
                  <m:oMath xmlns:m="http://schemas.openxmlformats.org/officeDocument/2006/math">
                    <m:r>
                      <a:rPr sz="2800">
                        <a:latin typeface="Cambria Math" panose="02040503050406030204" pitchFamily="18" charset="0"/>
                      </a:rPr>
                      <m:t>[</m:t>
                    </m:r>
                    <m:r>
                      <a:rPr sz="2800">
                        <a:latin typeface="Cambria Math" panose="02040503050406030204" pitchFamily="18" charset="0"/>
                      </a:rPr>
                      <m:t>𝑎</m:t>
                    </m:r>
                    <m:r>
                      <a:rPr sz="2800">
                        <a:latin typeface="Cambria Math" panose="02040503050406030204" pitchFamily="18" charset="0"/>
                      </a:rPr>
                      <m:t>,</m:t>
                    </m:r>
                    <m:r>
                      <a:rPr sz="2800">
                        <a:latin typeface="Cambria Math" panose="02040503050406030204" pitchFamily="18" charset="0"/>
                      </a:rPr>
                      <m:t>𝑏</m:t>
                    </m:r>
                    <m:r>
                      <a:rPr sz="280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sz="1800" dirty="0"/>
                  <a:t>, where </a:t>
                </a:r>
                <a14:m>
                  <m:oMath xmlns:m="http://schemas.openxmlformats.org/officeDocument/2006/math">
                    <m:r>
                      <a:rPr sz="2800">
                        <a:latin typeface="Cambria Math" panose="02040503050406030204" pitchFamily="18" charset="0"/>
                      </a:rPr>
                      <m:t>𝑓</m:t>
                    </m:r>
                    <m:r>
                      <a:rPr sz="2800">
                        <a:latin typeface="Cambria Math" panose="02040503050406030204" pitchFamily="18" charset="0"/>
                      </a:rPr>
                      <m:t>(</m:t>
                    </m:r>
                    <m:r>
                      <a:rPr sz="2800">
                        <a:latin typeface="Cambria Math" panose="02040503050406030204" pitchFamily="18" charset="0"/>
                      </a:rPr>
                      <m:t>𝑎</m:t>
                    </m:r>
                    <m:r>
                      <a:rPr sz="2800">
                        <a:latin typeface="Cambria Math" panose="02040503050406030204" pitchFamily="18" charset="0"/>
                      </a:rPr>
                      <m:t>)</m:t>
                    </m:r>
                    <m:r>
                      <a:rPr sz="2800">
                        <a:latin typeface="Cambria Math" panose="02040503050406030204" pitchFamily="18" charset="0"/>
                      </a:rPr>
                      <m:t>𝑓</m:t>
                    </m:r>
                    <m:r>
                      <a:rPr sz="2800">
                        <a:latin typeface="Cambria Math" panose="02040503050406030204" pitchFamily="18" charset="0"/>
                      </a:rPr>
                      <m:t>(</m:t>
                    </m:r>
                    <m:r>
                      <a:rPr sz="2800">
                        <a:latin typeface="Cambria Math" panose="02040503050406030204" pitchFamily="18" charset="0"/>
                      </a:rPr>
                      <m:t>𝑏</m:t>
                    </m:r>
                    <m:r>
                      <a:rPr sz="2800">
                        <a:latin typeface="Cambria Math" panose="02040503050406030204" pitchFamily="18" charset="0"/>
                      </a:rPr>
                      <m:t>)&lt;0</m:t>
                    </m:r>
                  </m:oMath>
                </a14:m>
                <a:r>
                  <a:rPr sz="1800" dirty="0"/>
                  <a:t>, then, after </a:t>
                </a:r>
                <a14:m>
                  <m:oMath xmlns:m="http://schemas.openxmlformats.org/officeDocument/2006/math">
                    <m:r>
                      <a:rPr sz="280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sz="1800" dirty="0"/>
                  <a:t> steps, an approximate root will have been computed with error at most </a:t>
                </a:r>
                <a14:m>
                  <m:oMath xmlns:m="http://schemas.openxmlformats.org/officeDocument/2006/math">
                    <m:r>
                      <a:rPr sz="2800">
                        <a:latin typeface="Cambria Math" panose="02040503050406030204" pitchFamily="18" charset="0"/>
                      </a:rPr>
                      <m:t>(</m:t>
                    </m:r>
                    <m:r>
                      <a:rPr sz="2800">
                        <a:latin typeface="Cambria Math" panose="02040503050406030204" pitchFamily="18" charset="0"/>
                      </a:rPr>
                      <m:t>𝑏</m:t>
                    </m:r>
                    <m:r>
                      <a:rPr sz="2800">
                        <a:latin typeface="Cambria Math" panose="02040503050406030204" pitchFamily="18" charset="0"/>
                      </a:rPr>
                      <m:t>−</m:t>
                    </m:r>
                    <m:r>
                      <a:rPr sz="2800">
                        <a:latin typeface="Cambria Math" panose="02040503050406030204" pitchFamily="18" charset="0"/>
                      </a:rPr>
                      <m:t>𝑎</m:t>
                    </m:r>
                    <m:r>
                      <a:rPr sz="2800">
                        <a:latin typeface="Cambria Math" panose="02040503050406030204" pitchFamily="18" charset="0"/>
                      </a:rPr>
                      <m:t>)/</m:t>
                    </m:r>
                    <m:sSup>
                      <m:sSupPr>
                        <m:ctrlPr>
                          <a:rPr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sz="28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sz="280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sz="280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sz="1800" dirty="0"/>
                  <a:t>.</a:t>
                </a:r>
              </a:p>
              <a:p>
                <a:pPr marL="0" lvl="0" indent="0">
                  <a:buNone/>
                </a:pPr>
                <a:r>
                  <a:rPr sz="2800" dirty="0"/>
                  <a:t>This definition provides the following useful results: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240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sz="240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sz="2400">
                        <a:latin typeface="Cambria Math" panose="02040503050406030204" pitchFamily="18" charset="0"/>
                      </a:rPr>
                      <m:t>|≤</m:t>
                    </m:r>
                    <m:f>
                      <m:fPr>
                        <m:ctrlPr>
                          <a:rPr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4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sz="240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sz="240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sz="240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</m:den>
                    </m:f>
                    <m:r>
                      <a:rPr sz="2400">
                        <a:latin typeface="Cambria Math" panose="02040503050406030204" pitchFamily="18" charset="0"/>
                      </a:rPr>
                      <m:t>(</m:t>
                    </m:r>
                    <m:r>
                      <a:rPr sz="2400">
                        <a:latin typeface="Cambria Math" panose="02040503050406030204" pitchFamily="18" charset="0"/>
                      </a:rPr>
                      <m:t>𝑏</m:t>
                    </m:r>
                    <m:r>
                      <a:rPr sz="2400">
                        <a:latin typeface="Cambria Math" panose="02040503050406030204" pitchFamily="18" charset="0"/>
                      </a:rPr>
                      <m:t>−</m:t>
                    </m:r>
                    <m:r>
                      <a:rPr sz="2400">
                        <a:latin typeface="Cambria Math" panose="02040503050406030204" pitchFamily="18" charset="0"/>
                      </a:rPr>
                      <m:t>𝑎</m:t>
                    </m:r>
                    <m:r>
                      <a:rPr sz="240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sz="2400" dirty="0"/>
              </a:p>
              <a:p>
                <a:pPr lvl="1"/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𝑛</m:t>
                    </m:r>
                    <m:r>
                      <a:rPr sz="2400"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sz="2400"/>
                          <m:t>log</m:t>
                        </m:r>
                        <m:d>
                          <m:dPr>
                            <m:ctrlPr>
                              <a:rPr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sz="240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sz="24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sz="240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r>
                          <a:rPr sz="2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sz="2400"/>
                          <m:t>log</m:t>
                        </m:r>
                        <m:r>
                          <a:rPr sz="24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sz="2400"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m:rPr>
                            <m:nor/>
                          </m:rPr>
                          <a:rPr sz="2400"/>
                          <m:t>log</m:t>
                        </m:r>
                        <m:r>
                          <a:rPr sz="24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3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Percent Relative Error</a:t>
            </a:r>
          </a:p>
          <a:p>
            <a:pPr marL="0" lvl="0" indent="0">
              <a:buNone/>
            </a:pPr>
            <a:r>
              <a:t>Chapra and Canale (2015) [^2] provide a formula for the approximate percent relative error</a:t>
            </a:r>
          </a:p>
          <a:p>
            <a:pPr lvl="1"/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𝜀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=</m:t>
                </m:r>
                <m:d>
                  <m:dPr>
                    <m:begChr m:val="|"/>
                    <m:endChr m:val="|"/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𝑛𝑒𝑤</m:t>
                            </m:r>
                          </m:sup>
                        </m:sSubSup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𝑜𝑙𝑑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𝑛𝑒𝑤</m:t>
                            </m:r>
                          </m:sup>
                        </m:sSubSup>
                      </m:den>
                    </m:f>
                  </m:e>
                </m:d>
                <m:r>
                  <a:rPr>
                    <a:latin typeface="Cambria Math" panose="02040503050406030204" pitchFamily="18" charset="0"/>
                  </a:rPr>
                  <m:t>×100%</m:t>
                </m:r>
              </m:oMath>
            </a14:m>
            <a:r>
              <a:t> where </a:t>
            </a:r>
            <a14:m xmlns:a14="http://schemas.microsoft.com/office/drawing/2010/main">
              <m:oMath xmlns:m="http://schemas.openxmlformats.org/officeDocument/2006/math">
                <m:sSubSup>
                  <m:sSubSupPr>
                    <m:ctrlPr>
                      <a:rPr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𝑟</m:t>
                    </m:r>
                  </m:sub>
                  <m:sup>
                    <m:r>
                      <a:rPr>
                        <a:latin typeface="Cambria Math" panose="02040503050406030204" pitchFamily="18" charset="0"/>
                      </a:rPr>
                      <m:t>𝑛𝑒𝑤</m:t>
                    </m:r>
                  </m:sup>
                </m:sSubSup>
              </m:oMath>
            </a14:m>
            <a:r>
              <a:t> is the root for the present iteration and </a:t>
            </a:r>
            <a14:m xmlns:a14="http://schemas.microsoft.com/office/drawing/2010/main">
              <m:oMath xmlns:m="http://schemas.openxmlformats.org/officeDocument/2006/math">
                <m:sSubSup>
                  <m:sSubSupPr>
                    <m:ctrlPr>
                      <a:rPr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𝑟</m:t>
                    </m:r>
                  </m:sub>
                  <m:sup>
                    <m:r>
                      <a:rPr>
                        <a:latin typeface="Cambria Math" panose="02040503050406030204" pitchFamily="18" charset="0"/>
                      </a:rPr>
                      <m:t>𝑜𝑙𝑑</m:t>
                    </m:r>
                  </m:sup>
                </m:sSubSup>
              </m:oMath>
            </a14:m>
            <a:r>
              <a:t> is the root from the previous iteration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False Position</a:t>
            </a:r>
          </a:p>
          <a:p>
            <a:pPr lvl="1"/>
            <a:r>
              <a:t>Attempts to converge faster than bisection method by using functional information</a:t>
            </a:r>
          </a:p>
          <a:p>
            <a:pPr lvl="1"/>
            <a:r>
              <a:t>The new root is found by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b>
                    <m:sSub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𝑟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𝑢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−</m:t>
                  </m:r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)(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)</m:t>
                      </m:r>
                    </m:num>
                    <m:den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)−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)</m:t>
                      </m:r>
                    </m:den>
                  </m:f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Figure 5.12 (Chapra and Canale(2015)[^2] illustrates the false position method False Position Method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False Position Code</a:t>
            </a:r>
          </a:p>
          <a:p>
            <a:pPr marL="0" lvl="0" indent="0">
              <a:buNone/>
            </a:pPr>
            <a:r>
              <a:t>The pseudocode, shown below was taken from [^3]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788</Words>
  <Application>Microsoft Macintosh PowerPoint</Application>
  <PresentationFormat>On-screen Show (4:3)</PresentationFormat>
  <Paragraphs>74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 Math</vt:lpstr>
      <vt:lpstr>Courier</vt:lpstr>
      <vt:lpstr>Office Theme</vt:lpstr>
      <vt:lpstr>MANE 3351</vt:lpstr>
      <vt:lpstr>Lecture 9</vt:lpstr>
      <vt:lpstr>Resources</vt:lpstr>
      <vt:lpstr>Schedule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2025-10-01T00:54:03Z</dcterms:created>
  <dcterms:modified xsi:type="dcterms:W3CDTF">2025-10-01T00:55:58Z</dcterms:modified>
</cp:coreProperties>
</file>